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63" r:id="rId15"/>
    <p:sldId id="270" r:id="rId16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Moonlight" panose="020B0604020202020204" charset="0"/>
      <p:regular r:id="rId22"/>
      <p:bold r:id="rId23"/>
      <p:italic r:id="rId24"/>
      <p:boldItalic r:id="rId25"/>
    </p:embeddedFont>
    <p:embeddedFont>
      <p:font typeface="Moonlight Bold" panose="020B0604020202020204" charset="0"/>
      <p:regular r:id="rId26"/>
      <p:bold r:id="rId27"/>
    </p:embeddedFont>
    <p:embeddedFont>
      <p:font typeface="Poppins" panose="00000500000000000000" pitchFamily="2" charset="0"/>
      <p:regular r:id="rId28"/>
      <p:bold r:id="rId29"/>
      <p:italic r:id="rId30"/>
      <p:boldItalic r:id="rId31"/>
    </p:embeddedFont>
    <p:embeddedFont>
      <p:font typeface="Poppins Bold" panose="00000800000000000000" charset="0"/>
      <p:regular r:id="rId26"/>
      <p:bold r:id="rId32"/>
    </p:embeddedFont>
    <p:embeddedFont>
      <p:font typeface="Poppins Italics" panose="020B0604020202020204" charset="0"/>
      <p:regular r:id="rId26"/>
      <p: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515" autoAdjust="0"/>
  </p:normalViewPr>
  <p:slideViewPr>
    <p:cSldViewPr>
      <p:cViewPr varScale="1">
        <p:scale>
          <a:sx n="76" d="100"/>
          <a:sy n="76" d="100"/>
        </p:scale>
        <p:origin x="31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NULL"/><Relationship Id="rId21" Type="http://schemas.openxmlformats.org/officeDocument/2006/relationships/font" Target="fonts/font4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0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9128B7-F1D1-4B50-B9C7-3CD1A0E26C4B}" type="datetimeFigureOut">
              <a:rPr lang="en-AU" smtClean="0"/>
              <a:t>14/09/2023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962B27-F692-4D56-A08F-665304E1E0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6631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62B27-F692-4D56-A08F-665304E1E004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33853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sv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jpeg"/><Relationship Id="rId10" Type="http://schemas.openxmlformats.org/officeDocument/2006/relationships/image" Target="../media/image6.sv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5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8.svg"/><Relationship Id="rId7" Type="http://schemas.openxmlformats.org/officeDocument/2006/relationships/image" Target="../media/image5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10" Type="http://schemas.openxmlformats.org/officeDocument/2006/relationships/image" Target="../media/image59.jpeg"/><Relationship Id="rId4" Type="http://schemas.openxmlformats.org/officeDocument/2006/relationships/image" Target="../media/image55.png"/><Relationship Id="rId9" Type="http://schemas.openxmlformats.org/officeDocument/2006/relationships/image" Target="../media/image5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2.svg"/><Relationship Id="rId7" Type="http://schemas.openxmlformats.org/officeDocument/2006/relationships/image" Target="../media/image6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svg"/><Relationship Id="rId4" Type="http://schemas.openxmlformats.org/officeDocument/2006/relationships/image" Target="../media/image60.png"/><Relationship Id="rId9" Type="http://schemas.openxmlformats.org/officeDocument/2006/relationships/image" Target="../media/image6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6.jpe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69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78.png"/><Relationship Id="rId3" Type="http://schemas.openxmlformats.org/officeDocument/2006/relationships/image" Target="../media/image27.png"/><Relationship Id="rId7" Type="http://schemas.openxmlformats.org/officeDocument/2006/relationships/image" Target="../media/image72.png"/><Relationship Id="rId12" Type="http://schemas.openxmlformats.org/officeDocument/2006/relationships/image" Target="../media/image77.svg"/><Relationship Id="rId2" Type="http://schemas.openxmlformats.org/officeDocument/2006/relationships/image" Target="../media/image12.png"/><Relationship Id="rId16" Type="http://schemas.openxmlformats.org/officeDocument/2006/relationships/image" Target="../media/image8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10" Type="http://schemas.openxmlformats.org/officeDocument/2006/relationships/image" Target="../media/image75.svg"/><Relationship Id="rId4" Type="http://schemas.openxmlformats.org/officeDocument/2006/relationships/image" Target="../media/image28.svg"/><Relationship Id="rId9" Type="http://schemas.openxmlformats.org/officeDocument/2006/relationships/image" Target="../media/image74.png"/><Relationship Id="rId14" Type="http://schemas.openxmlformats.org/officeDocument/2006/relationships/image" Target="../media/image7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sv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svg"/><Relationship Id="rId7" Type="http://schemas.openxmlformats.org/officeDocument/2006/relationships/image" Target="../media/image3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3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8.svg"/><Relationship Id="rId7" Type="http://schemas.openxmlformats.org/officeDocument/2006/relationships/image" Target="../media/image4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sv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2.svg"/><Relationship Id="rId7" Type="http://schemas.openxmlformats.org/officeDocument/2006/relationships/image" Target="../media/image4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53779" y="6804269"/>
            <a:ext cx="12476422" cy="4054231"/>
          </a:xfrm>
          <a:custGeom>
            <a:avLst/>
            <a:gdLst/>
            <a:ahLst/>
            <a:cxnLst/>
            <a:rect l="l" t="t" r="r" b="b"/>
            <a:pathLst>
              <a:path w="12476422" h="6986796">
                <a:moveTo>
                  <a:pt x="0" y="0"/>
                </a:moveTo>
                <a:lnTo>
                  <a:pt x="12476422" y="0"/>
                </a:lnTo>
                <a:lnTo>
                  <a:pt x="12476422" y="6986796"/>
                </a:lnTo>
                <a:lnTo>
                  <a:pt x="0" y="69867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Freeform 4"/>
          <p:cNvSpPr/>
          <p:nvPr/>
        </p:nvSpPr>
        <p:spPr>
          <a:xfrm>
            <a:off x="6251119" y="8694650"/>
            <a:ext cx="2056646" cy="1415158"/>
          </a:xfrm>
          <a:custGeom>
            <a:avLst/>
            <a:gdLst/>
            <a:ahLst/>
            <a:cxnLst/>
            <a:rect l="l" t="t" r="r" b="b"/>
            <a:pathLst>
              <a:path w="2741248" h="1908905">
                <a:moveTo>
                  <a:pt x="0" y="0"/>
                </a:moveTo>
                <a:lnTo>
                  <a:pt x="2741248" y="0"/>
                </a:lnTo>
                <a:lnTo>
                  <a:pt x="2741248" y="1908906"/>
                </a:lnTo>
                <a:lnTo>
                  <a:pt x="0" y="19089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73358" y="1118805"/>
            <a:ext cx="9887041" cy="5674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4542"/>
              </a:lnSpc>
            </a:pPr>
            <a:r>
              <a:rPr lang="en-US" sz="14542" spc="436">
                <a:solidFill>
                  <a:srgbClr val="C94741"/>
                </a:solidFill>
                <a:latin typeface="Moonlight Bold"/>
              </a:rPr>
              <a:t>POSITIVE PARENT PRAISE 2023</a:t>
            </a:r>
          </a:p>
        </p:txBody>
      </p:sp>
      <p:sp>
        <p:nvSpPr>
          <p:cNvPr id="9" name="Freeform 9"/>
          <p:cNvSpPr/>
          <p:nvPr/>
        </p:nvSpPr>
        <p:spPr>
          <a:xfrm>
            <a:off x="273358" y="7105513"/>
            <a:ext cx="2822072" cy="2822072"/>
          </a:xfrm>
          <a:custGeom>
            <a:avLst/>
            <a:gdLst/>
            <a:ahLst/>
            <a:cxnLst/>
            <a:rect l="l" t="t" r="r" b="b"/>
            <a:pathLst>
              <a:path w="2822072" h="2822072">
                <a:moveTo>
                  <a:pt x="0" y="0"/>
                </a:moveTo>
                <a:lnTo>
                  <a:pt x="2822072" y="0"/>
                </a:lnTo>
                <a:lnTo>
                  <a:pt x="2822072" y="2822072"/>
                </a:lnTo>
                <a:lnTo>
                  <a:pt x="0" y="28220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99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0" name="Ain't No Mountain High Enough" descr="Ain't No Mountain High Enough">
            <a:hlinkClick r:id="" action="ppaction://media"/>
            <a:extLst>
              <a:ext uri="{FF2B5EF4-FFF2-40B4-BE49-F238E27FC236}">
                <a16:creationId xmlns:a16="http://schemas.microsoft.com/office/drawing/2014/main" id="{1CB78134-33B0-F043-84EC-844819B804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50" y="9525"/>
            <a:ext cx="812800" cy="812800"/>
          </a:xfrm>
          <a:prstGeom prst="rect">
            <a:avLst/>
          </a:prstGeom>
        </p:spPr>
      </p:pic>
      <p:pic>
        <p:nvPicPr>
          <p:cNvPr id="12" name="Picture 11" descr="A person and a child smiling&#10;&#10;Description automatically generated">
            <a:extLst>
              <a:ext uri="{FF2B5EF4-FFF2-40B4-BE49-F238E27FC236}">
                <a16:creationId xmlns:a16="http://schemas.microsoft.com/office/drawing/2014/main" id="{150066EF-7C3C-3B4F-80B3-DBEA01F2EBB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0" b="-5451"/>
          <a:stretch/>
        </p:blipFill>
        <p:spPr>
          <a:xfrm>
            <a:off x="14222480" y="280950"/>
            <a:ext cx="3726940" cy="4876799"/>
          </a:xfrm>
          <a:prstGeom prst="rect">
            <a:avLst/>
          </a:prstGeom>
        </p:spPr>
      </p:pic>
      <p:pic>
        <p:nvPicPr>
          <p:cNvPr id="14" name="Picture 13" descr="A person and two kids posing for a photo&#10;&#10;Description automatically generated">
            <a:extLst>
              <a:ext uri="{FF2B5EF4-FFF2-40B4-BE49-F238E27FC236}">
                <a16:creationId xmlns:a16="http://schemas.microsoft.com/office/drawing/2014/main" id="{38A475AA-3D94-B941-B70C-7E9F06AC9B9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723900"/>
            <a:ext cx="5216292" cy="4173033"/>
          </a:xfrm>
          <a:prstGeom prst="rect">
            <a:avLst/>
          </a:prstGeom>
        </p:spPr>
      </p:pic>
      <p:pic>
        <p:nvPicPr>
          <p:cNvPr id="16" name="Picture 15" descr="A person and a child posing for a picture&#10;&#10;Description automatically generated">
            <a:extLst>
              <a:ext uri="{FF2B5EF4-FFF2-40B4-BE49-F238E27FC236}">
                <a16:creationId xmlns:a16="http://schemas.microsoft.com/office/drawing/2014/main" id="{6D60A25A-DA1B-1B4B-BC9C-A998A347B8D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2480" y="5181802"/>
            <a:ext cx="3656707" cy="4457700"/>
          </a:xfrm>
          <a:prstGeom prst="rect">
            <a:avLst/>
          </a:prstGeom>
        </p:spPr>
      </p:pic>
      <p:pic>
        <p:nvPicPr>
          <p:cNvPr id="20" name="Picture 19" descr="A person holding a child&#10;&#10;Description automatically generated">
            <a:extLst>
              <a:ext uri="{FF2B5EF4-FFF2-40B4-BE49-F238E27FC236}">
                <a16:creationId xmlns:a16="http://schemas.microsoft.com/office/drawing/2014/main" id="{52BB7C47-BF80-A44B-AC29-1DDCC23CD09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55004" y="5739014"/>
            <a:ext cx="4457700" cy="3343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332767" y="2915586"/>
            <a:ext cx="12206665" cy="1234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2A1E50"/>
                </a:solidFill>
                <a:latin typeface="Poppins Bold"/>
              </a:rPr>
              <a:t>Leon (Year 4 ) and Gemma (Year 5 )</a:t>
            </a:r>
          </a:p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2A1E50"/>
                </a:solidFill>
                <a:latin typeface="Poppins"/>
              </a:rPr>
              <a:t>Father: Anthony </a:t>
            </a:r>
            <a:r>
              <a:rPr lang="en-US" sz="3500">
                <a:solidFill>
                  <a:srgbClr val="2A1E50"/>
                </a:solidFill>
                <a:latin typeface="Poppins"/>
              </a:rPr>
              <a:t>Titko</a:t>
            </a:r>
            <a:endParaRPr lang="en-US" sz="3500" dirty="0">
              <a:solidFill>
                <a:srgbClr val="2A1E50"/>
              </a:solidFill>
              <a:latin typeface="Poppin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5214290" y="400215"/>
            <a:ext cx="7717753" cy="2446606"/>
          </a:xfrm>
          <a:custGeom>
            <a:avLst/>
            <a:gdLst/>
            <a:ahLst/>
            <a:cxnLst/>
            <a:rect l="l" t="t" r="r" b="b"/>
            <a:pathLst>
              <a:path w="7717753" h="2446606">
                <a:moveTo>
                  <a:pt x="0" y="0"/>
                </a:moveTo>
                <a:lnTo>
                  <a:pt x="7717753" y="0"/>
                </a:lnTo>
                <a:lnTo>
                  <a:pt x="7717753" y="2446606"/>
                </a:lnTo>
                <a:lnTo>
                  <a:pt x="0" y="24466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02" r="-10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281117" y="967923"/>
            <a:ext cx="7584100" cy="1878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972"/>
              </a:lnSpc>
            </a:pPr>
            <a:r>
              <a:rPr lang="en-US" sz="13972" dirty="0" err="1">
                <a:solidFill>
                  <a:srgbClr val="C94741"/>
                </a:solidFill>
                <a:latin typeface="Moonlight Bold"/>
              </a:rPr>
              <a:t>Chanmul</a:t>
            </a:r>
            <a:endParaRPr lang="en-US" sz="13972" dirty="0">
              <a:solidFill>
                <a:srgbClr val="C94741"/>
              </a:solidFill>
              <a:latin typeface="Moonlight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418462" y="4457700"/>
            <a:ext cx="12035274" cy="5268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4"/>
              </a:lnSpc>
            </a:pPr>
            <a:r>
              <a:rPr lang="en-US" sz="4196" dirty="0">
                <a:solidFill>
                  <a:srgbClr val="2A1E50"/>
                </a:solidFill>
                <a:latin typeface="Poppins Bold"/>
              </a:rPr>
              <a:t>Positive Feedback: </a:t>
            </a:r>
          </a:p>
          <a:p>
            <a:pPr algn="ctr">
              <a:lnSpc>
                <a:spcPts val="5874"/>
              </a:lnSpc>
            </a:pPr>
            <a:endParaRPr lang="en-US" sz="4196" dirty="0">
              <a:solidFill>
                <a:srgbClr val="2A1E50"/>
              </a:solidFill>
              <a:latin typeface="Poppins Bold"/>
            </a:endParaRPr>
          </a:p>
          <a:p>
            <a:pPr algn="ctr">
              <a:lnSpc>
                <a:spcPts val="5874"/>
              </a:lnSpc>
            </a:pPr>
            <a:r>
              <a:rPr lang="en-US" sz="4196" i="1" dirty="0">
                <a:solidFill>
                  <a:srgbClr val="2A1E50"/>
                </a:solidFill>
                <a:latin typeface="Poppins"/>
              </a:rPr>
              <a:t>“The school really makes an effort to help the kids when they are having issues.”</a:t>
            </a:r>
          </a:p>
          <a:p>
            <a:pPr algn="ctr">
              <a:lnSpc>
                <a:spcPts val="5874"/>
              </a:lnSpc>
            </a:pPr>
            <a:endParaRPr lang="en-US" sz="4196" i="1" dirty="0">
              <a:solidFill>
                <a:srgbClr val="2A1E50"/>
              </a:solidFill>
              <a:latin typeface="Poppins"/>
            </a:endParaRPr>
          </a:p>
          <a:p>
            <a:pPr algn="ctr">
              <a:lnSpc>
                <a:spcPts val="5874"/>
              </a:lnSpc>
            </a:pPr>
            <a:r>
              <a:rPr lang="en-US" sz="4196" i="1" dirty="0">
                <a:solidFill>
                  <a:srgbClr val="2A1E50"/>
                </a:solidFill>
                <a:latin typeface="Poppins"/>
              </a:rPr>
              <a:t>“My kids enjoy going to school for its activities, classes and their friends.” </a:t>
            </a:r>
          </a:p>
        </p:txBody>
      </p:sp>
      <p:sp>
        <p:nvSpPr>
          <p:cNvPr id="6" name="Freeform 6"/>
          <p:cNvSpPr/>
          <p:nvPr/>
        </p:nvSpPr>
        <p:spPr>
          <a:xfrm>
            <a:off x="277480" y="403519"/>
            <a:ext cx="2599599" cy="2294146"/>
          </a:xfrm>
          <a:custGeom>
            <a:avLst/>
            <a:gdLst/>
            <a:ahLst/>
            <a:cxnLst/>
            <a:rect l="l" t="t" r="r" b="b"/>
            <a:pathLst>
              <a:path w="2599599" h="2294146">
                <a:moveTo>
                  <a:pt x="0" y="0"/>
                </a:moveTo>
                <a:lnTo>
                  <a:pt x="2599599" y="0"/>
                </a:lnTo>
                <a:lnTo>
                  <a:pt x="2599599" y="2294146"/>
                </a:lnTo>
                <a:lnTo>
                  <a:pt x="0" y="22941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410200" y="4457700"/>
            <a:ext cx="855535" cy="774259"/>
          </a:xfrm>
          <a:custGeom>
            <a:avLst/>
            <a:gdLst/>
            <a:ahLst/>
            <a:cxnLst/>
            <a:rect l="l" t="t" r="r" b="b"/>
            <a:pathLst>
              <a:path w="855535" h="774259">
                <a:moveTo>
                  <a:pt x="0" y="0"/>
                </a:moveTo>
                <a:lnTo>
                  <a:pt x="855534" y="0"/>
                </a:lnTo>
                <a:lnTo>
                  <a:pt x="855534" y="774259"/>
                </a:lnTo>
                <a:lnTo>
                  <a:pt x="0" y="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9994" y="74975"/>
            <a:ext cx="7531879" cy="2382813"/>
          </a:xfrm>
          <a:custGeom>
            <a:avLst/>
            <a:gdLst/>
            <a:ahLst/>
            <a:cxnLst/>
            <a:rect l="l" t="t" r="r" b="b"/>
            <a:pathLst>
              <a:path w="7531879" h="2382813">
                <a:moveTo>
                  <a:pt x="0" y="0"/>
                </a:moveTo>
                <a:lnTo>
                  <a:pt x="7531879" y="0"/>
                </a:lnTo>
                <a:lnTo>
                  <a:pt x="7531879" y="2382813"/>
                </a:lnTo>
                <a:lnTo>
                  <a:pt x="0" y="23828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29994" y="624098"/>
            <a:ext cx="7584100" cy="1934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472"/>
              </a:lnSpc>
            </a:pPr>
            <a:r>
              <a:rPr lang="en-US" sz="14472">
                <a:solidFill>
                  <a:srgbClr val="C94741"/>
                </a:solidFill>
                <a:latin typeface="Moonlight Bold"/>
              </a:rPr>
              <a:t>Ireland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85203" y="2437382"/>
            <a:ext cx="7221459" cy="110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 b="1">
                <a:solidFill>
                  <a:srgbClr val="2A1E50"/>
                </a:solidFill>
                <a:latin typeface="Poppins Bold"/>
              </a:rPr>
              <a:t>Brooklyn (Kindy 2 )</a:t>
            </a:r>
          </a:p>
          <a:p>
            <a:pPr algn="ctr">
              <a:lnSpc>
                <a:spcPts val="4340"/>
              </a:lnSpc>
            </a:pPr>
            <a:r>
              <a:rPr lang="en-US" sz="3100" dirty="0">
                <a:solidFill>
                  <a:srgbClr val="2A1E50"/>
                </a:solidFill>
                <a:latin typeface="Poppins"/>
              </a:rPr>
              <a:t>Mother: Shayla Campbell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117500" y="2207227"/>
            <a:ext cx="9895202" cy="5223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46"/>
              </a:lnSpc>
            </a:pPr>
            <a:r>
              <a:rPr lang="en-US" sz="4247" dirty="0">
                <a:solidFill>
                  <a:srgbClr val="2A1E50"/>
                </a:solidFill>
                <a:latin typeface="Poppins Bold"/>
              </a:rPr>
              <a:t>Positive Feedback: </a:t>
            </a:r>
          </a:p>
          <a:p>
            <a:pPr algn="ctr">
              <a:lnSpc>
                <a:spcPts val="5946"/>
              </a:lnSpc>
            </a:pPr>
            <a:endParaRPr lang="en-US" sz="4247" dirty="0">
              <a:solidFill>
                <a:srgbClr val="2A1E50"/>
              </a:solidFill>
              <a:latin typeface="Poppins Bold"/>
            </a:endParaRPr>
          </a:p>
          <a:p>
            <a:pPr algn="ctr">
              <a:lnSpc>
                <a:spcPts val="5946"/>
              </a:lnSpc>
            </a:pPr>
            <a:r>
              <a:rPr lang="en-US" sz="4247" i="1" dirty="0">
                <a:solidFill>
                  <a:srgbClr val="2A1E50"/>
                </a:solidFill>
                <a:latin typeface="Poppins"/>
              </a:rPr>
              <a:t>”There are a lot of activities for the kids to enjoy.”</a:t>
            </a:r>
          </a:p>
          <a:p>
            <a:pPr algn="ctr">
              <a:lnSpc>
                <a:spcPts val="5946"/>
              </a:lnSpc>
            </a:pPr>
            <a:endParaRPr lang="en-US" sz="4247" i="1" dirty="0">
              <a:solidFill>
                <a:srgbClr val="2A1E50"/>
              </a:solidFill>
              <a:latin typeface="Poppins"/>
            </a:endParaRPr>
          </a:p>
          <a:p>
            <a:pPr algn="ctr">
              <a:lnSpc>
                <a:spcPts val="5946"/>
              </a:lnSpc>
            </a:pPr>
            <a:r>
              <a:rPr lang="en-US" sz="4247" i="1" dirty="0">
                <a:solidFill>
                  <a:srgbClr val="2A1E50"/>
                </a:solidFill>
                <a:latin typeface="Poppins"/>
              </a:rPr>
              <a:t>“I don't interact with the staff much but when I do, they’re very friendly.”</a:t>
            </a:r>
          </a:p>
        </p:txBody>
      </p:sp>
      <p:sp>
        <p:nvSpPr>
          <p:cNvPr id="6" name="Freeform 6"/>
          <p:cNvSpPr/>
          <p:nvPr/>
        </p:nvSpPr>
        <p:spPr>
          <a:xfrm>
            <a:off x="2659987" y="3620102"/>
            <a:ext cx="4924113" cy="6425241"/>
          </a:xfrm>
          <a:custGeom>
            <a:avLst/>
            <a:gdLst/>
            <a:ahLst/>
            <a:cxnLst/>
            <a:rect l="l" t="t" r="r" b="b"/>
            <a:pathLst>
              <a:path w="4924113" h="6425241">
                <a:moveTo>
                  <a:pt x="0" y="0"/>
                </a:moveTo>
                <a:lnTo>
                  <a:pt x="4924113" y="0"/>
                </a:lnTo>
                <a:lnTo>
                  <a:pt x="4924113" y="6425241"/>
                </a:lnTo>
                <a:lnTo>
                  <a:pt x="0" y="64252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5614" r="-1314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144000" y="2331052"/>
            <a:ext cx="1077687" cy="982042"/>
          </a:xfrm>
          <a:custGeom>
            <a:avLst/>
            <a:gdLst/>
            <a:ahLst/>
            <a:cxnLst/>
            <a:rect l="l" t="t" r="r" b="b"/>
            <a:pathLst>
              <a:path w="1077687" h="982042">
                <a:moveTo>
                  <a:pt x="0" y="0"/>
                </a:moveTo>
                <a:lnTo>
                  <a:pt x="1077687" y="0"/>
                </a:lnTo>
                <a:lnTo>
                  <a:pt x="1077687" y="982042"/>
                </a:lnTo>
                <a:lnTo>
                  <a:pt x="0" y="9820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11174">
            <a:off x="165145" y="34021"/>
            <a:ext cx="2194628" cy="2464720"/>
          </a:xfrm>
          <a:custGeom>
            <a:avLst/>
            <a:gdLst/>
            <a:ahLst/>
            <a:cxnLst/>
            <a:rect l="l" t="t" r="r" b="b"/>
            <a:pathLst>
              <a:path w="2194628" h="2464720">
                <a:moveTo>
                  <a:pt x="0" y="0"/>
                </a:moveTo>
                <a:lnTo>
                  <a:pt x="2194628" y="0"/>
                </a:lnTo>
                <a:lnTo>
                  <a:pt x="2194628" y="2464720"/>
                </a:lnTo>
                <a:lnTo>
                  <a:pt x="0" y="24647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83523" y="399282"/>
            <a:ext cx="7531879" cy="2382813"/>
          </a:xfrm>
          <a:custGeom>
            <a:avLst/>
            <a:gdLst/>
            <a:ahLst/>
            <a:cxnLst/>
            <a:rect l="l" t="t" r="r" b="b"/>
            <a:pathLst>
              <a:path w="7531879" h="2382813">
                <a:moveTo>
                  <a:pt x="0" y="0"/>
                </a:moveTo>
                <a:lnTo>
                  <a:pt x="7531879" y="0"/>
                </a:lnTo>
                <a:lnTo>
                  <a:pt x="7531879" y="2382813"/>
                </a:lnTo>
                <a:lnTo>
                  <a:pt x="0" y="23828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048000" y="4709180"/>
            <a:ext cx="11774730" cy="5079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84"/>
              </a:lnSpc>
            </a:pPr>
            <a:r>
              <a:rPr lang="en-US" sz="4060" dirty="0">
                <a:solidFill>
                  <a:srgbClr val="2A1E50"/>
                </a:solidFill>
                <a:latin typeface="Poppins Bold"/>
              </a:rPr>
              <a:t>Positive Feedback: </a:t>
            </a:r>
          </a:p>
          <a:p>
            <a:pPr algn="ctr">
              <a:lnSpc>
                <a:spcPts val="5684"/>
              </a:lnSpc>
            </a:pPr>
            <a:endParaRPr lang="en-US" sz="4060" dirty="0">
              <a:solidFill>
                <a:srgbClr val="2A1E50"/>
              </a:solidFill>
              <a:latin typeface="Poppins Bold"/>
            </a:endParaRPr>
          </a:p>
          <a:p>
            <a:pPr algn="ctr">
              <a:lnSpc>
                <a:spcPts val="5684"/>
              </a:lnSpc>
            </a:pPr>
            <a:r>
              <a:rPr lang="en-US" sz="4060" dirty="0">
                <a:solidFill>
                  <a:srgbClr val="2A1E50"/>
                </a:solidFill>
                <a:latin typeface="Poppins Italics"/>
              </a:rPr>
              <a:t>“All the events are well-thought out, the staff look like they enjoy their job.”</a:t>
            </a:r>
          </a:p>
          <a:p>
            <a:pPr algn="ctr">
              <a:lnSpc>
                <a:spcPts val="5684"/>
              </a:lnSpc>
            </a:pPr>
            <a:endParaRPr lang="en-US" sz="4060" dirty="0">
              <a:solidFill>
                <a:srgbClr val="2A1E50"/>
              </a:solidFill>
              <a:latin typeface="Poppins Italics"/>
            </a:endParaRPr>
          </a:p>
          <a:p>
            <a:pPr algn="ctr">
              <a:lnSpc>
                <a:spcPts val="5684"/>
              </a:lnSpc>
            </a:pPr>
            <a:r>
              <a:rPr lang="en-US" sz="4060" dirty="0">
                <a:solidFill>
                  <a:srgbClr val="2A1E50"/>
                </a:solidFill>
                <a:latin typeface="Poppins Italics"/>
              </a:rPr>
              <a:t>“The school has really nice facilities, would've been nice when I was growing up.”</a:t>
            </a:r>
          </a:p>
        </p:txBody>
      </p:sp>
      <p:sp>
        <p:nvSpPr>
          <p:cNvPr id="4" name="Freeform 4"/>
          <p:cNvSpPr/>
          <p:nvPr/>
        </p:nvSpPr>
        <p:spPr>
          <a:xfrm rot="-886242">
            <a:off x="15392521" y="7697216"/>
            <a:ext cx="2369769" cy="2080294"/>
          </a:xfrm>
          <a:custGeom>
            <a:avLst/>
            <a:gdLst/>
            <a:ahLst/>
            <a:cxnLst/>
            <a:rect l="l" t="t" r="r" b="b"/>
            <a:pathLst>
              <a:path w="3795324" h="3326084">
                <a:moveTo>
                  <a:pt x="0" y="0"/>
                </a:moveTo>
                <a:lnTo>
                  <a:pt x="3795324" y="0"/>
                </a:lnTo>
                <a:lnTo>
                  <a:pt x="3795324" y="3326084"/>
                </a:lnTo>
                <a:lnTo>
                  <a:pt x="0" y="33260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8600" y="399282"/>
            <a:ext cx="5401289" cy="4114800"/>
          </a:xfrm>
          <a:custGeom>
            <a:avLst/>
            <a:gdLst/>
            <a:ahLst/>
            <a:cxnLst/>
            <a:rect l="l" t="t" r="r" b="b"/>
            <a:pathLst>
              <a:path w="5401289" h="4114800">
                <a:moveTo>
                  <a:pt x="0" y="0"/>
                </a:moveTo>
                <a:lnTo>
                  <a:pt x="5401288" y="0"/>
                </a:lnTo>
                <a:lnTo>
                  <a:pt x="54012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883523" y="873637"/>
            <a:ext cx="7584100" cy="2103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671"/>
              </a:lnSpc>
            </a:pPr>
            <a:r>
              <a:rPr lang="en-US" sz="15671" dirty="0">
                <a:solidFill>
                  <a:srgbClr val="C94741"/>
                </a:solidFill>
                <a:latin typeface="Moonlight Bold"/>
              </a:rPr>
              <a:t>Chu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427802" y="3100853"/>
            <a:ext cx="8495540" cy="1289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5"/>
              </a:lnSpc>
            </a:pPr>
            <a:r>
              <a:rPr lang="en-US" sz="3646" dirty="0">
                <a:solidFill>
                  <a:srgbClr val="2A1E50"/>
                </a:solidFill>
                <a:latin typeface="Poppins Bold"/>
              </a:rPr>
              <a:t>Ying Han (Year 2)</a:t>
            </a:r>
          </a:p>
          <a:p>
            <a:pPr algn="ctr">
              <a:lnSpc>
                <a:spcPts val="5105"/>
              </a:lnSpc>
            </a:pPr>
            <a:r>
              <a:rPr lang="en-US" sz="3646" dirty="0">
                <a:solidFill>
                  <a:srgbClr val="2A1E50"/>
                </a:solidFill>
                <a:latin typeface="Poppins"/>
              </a:rPr>
              <a:t>Father: Mark Chu</a:t>
            </a:r>
          </a:p>
        </p:txBody>
      </p:sp>
      <p:sp>
        <p:nvSpPr>
          <p:cNvPr id="8" name="Freeform 8"/>
          <p:cNvSpPr/>
          <p:nvPr/>
        </p:nvSpPr>
        <p:spPr>
          <a:xfrm>
            <a:off x="5461001" y="4762156"/>
            <a:ext cx="939800" cy="721510"/>
          </a:xfrm>
          <a:custGeom>
            <a:avLst/>
            <a:gdLst/>
            <a:ahLst/>
            <a:cxnLst/>
            <a:rect l="l" t="t" r="r" b="b"/>
            <a:pathLst>
              <a:path w="1077687" h="982042">
                <a:moveTo>
                  <a:pt x="0" y="0"/>
                </a:moveTo>
                <a:lnTo>
                  <a:pt x="1077687" y="0"/>
                </a:lnTo>
                <a:lnTo>
                  <a:pt x="1077687" y="982042"/>
                </a:lnTo>
                <a:lnTo>
                  <a:pt x="0" y="9820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 descr="A child drawing on a piece of paper&#10;&#10;Description automatically generated">
            <a:extLst>
              <a:ext uri="{FF2B5EF4-FFF2-40B4-BE49-F238E27FC236}">
                <a16:creationId xmlns:a16="http://schemas.microsoft.com/office/drawing/2014/main" id="{FC41A35A-BEEE-6C4F-9FD4-D9508375DCE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368433" y="1061040"/>
            <a:ext cx="4989262" cy="37419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9994" y="244817"/>
            <a:ext cx="7584100" cy="3389922"/>
            <a:chOff x="0" y="0"/>
            <a:chExt cx="10112133" cy="45198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042506" cy="3177084"/>
            </a:xfrm>
            <a:custGeom>
              <a:avLst/>
              <a:gdLst/>
              <a:ahLst/>
              <a:cxnLst/>
              <a:rect l="l" t="t" r="r" b="b"/>
              <a:pathLst>
                <a:path w="10042506" h="3177084">
                  <a:moveTo>
                    <a:pt x="0" y="0"/>
                  </a:moveTo>
                  <a:lnTo>
                    <a:pt x="10042506" y="0"/>
                  </a:lnTo>
                  <a:lnTo>
                    <a:pt x="10042506" y="3177084"/>
                  </a:lnTo>
                  <a:lnTo>
                    <a:pt x="0" y="31770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592042"/>
              <a:ext cx="10112133" cy="27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4872"/>
                </a:lnSpc>
              </a:pPr>
              <a:r>
                <a:rPr lang="en-US" sz="14872">
                  <a:solidFill>
                    <a:srgbClr val="C94741"/>
                  </a:solidFill>
                  <a:latin typeface="Moonlight Bold"/>
                </a:rPr>
                <a:t>Vercoe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247103" y="3081834"/>
              <a:ext cx="9628612" cy="14380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40"/>
                </a:lnSpc>
              </a:pPr>
              <a:r>
                <a:rPr lang="en-US" sz="3100" b="1" err="1">
                  <a:solidFill>
                    <a:srgbClr val="2A1E50"/>
                  </a:solidFill>
                  <a:latin typeface="Poppins Bold"/>
                </a:rPr>
                <a:t>Lexcy</a:t>
              </a:r>
              <a:r>
                <a:rPr lang="en-US" sz="3100" b="1">
                  <a:solidFill>
                    <a:srgbClr val="2A1E50"/>
                  </a:solidFill>
                  <a:latin typeface="Poppins Bold"/>
                </a:rPr>
                <a:t>  (Year 1 )</a:t>
              </a:r>
            </a:p>
            <a:p>
              <a:pPr algn="ctr">
                <a:lnSpc>
                  <a:spcPts val="4340"/>
                </a:lnSpc>
              </a:pPr>
              <a:r>
                <a:rPr lang="en-US" sz="3100">
                  <a:solidFill>
                    <a:srgbClr val="2A1E50"/>
                  </a:solidFill>
                  <a:latin typeface="Poppins"/>
                </a:rPr>
                <a:t>Mother: Robbie Kopae</a:t>
              </a:r>
              <a:endParaRPr lang="en-US" sz="3100">
                <a:solidFill>
                  <a:srgbClr val="2A1E50"/>
                </a:solidFill>
                <a:latin typeface="Poppins"/>
                <a:cs typeface="Poppins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948894" y="2266837"/>
            <a:ext cx="10339106" cy="6321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13"/>
              </a:lnSpc>
            </a:pPr>
            <a:r>
              <a:rPr lang="en-US" sz="4438" dirty="0">
                <a:solidFill>
                  <a:srgbClr val="2A1E50"/>
                </a:solidFill>
                <a:latin typeface="Poppins Bold"/>
              </a:rPr>
              <a:t>Positive Feedback: </a:t>
            </a:r>
          </a:p>
          <a:p>
            <a:pPr algn="ctr">
              <a:lnSpc>
                <a:spcPts val="6213"/>
              </a:lnSpc>
            </a:pPr>
            <a:endParaRPr lang="en-US" sz="4438" dirty="0">
              <a:solidFill>
                <a:srgbClr val="2A1E50"/>
              </a:solidFill>
              <a:latin typeface="Poppins Bold"/>
            </a:endParaRPr>
          </a:p>
          <a:p>
            <a:pPr algn="ctr">
              <a:lnSpc>
                <a:spcPts val="6213"/>
              </a:lnSpc>
            </a:pPr>
            <a:r>
              <a:rPr lang="en-US" sz="4438" dirty="0">
                <a:solidFill>
                  <a:srgbClr val="2A1E50"/>
                </a:solidFill>
                <a:latin typeface="Poppins Italics"/>
              </a:rPr>
              <a:t>“The staff are really good with the kids.”</a:t>
            </a:r>
          </a:p>
          <a:p>
            <a:pPr algn="ctr">
              <a:lnSpc>
                <a:spcPts val="6213"/>
              </a:lnSpc>
            </a:pPr>
            <a:r>
              <a:rPr lang="en-US" sz="4438" dirty="0">
                <a:solidFill>
                  <a:srgbClr val="2A1E50"/>
                </a:solidFill>
                <a:latin typeface="Poppins Italics"/>
              </a:rPr>
              <a:t>“I attend all school events like this (Open Night) and like the community aspect about them.”</a:t>
            </a:r>
          </a:p>
          <a:p>
            <a:pPr algn="ctr">
              <a:lnSpc>
                <a:spcPts val="6213"/>
              </a:lnSpc>
            </a:pPr>
            <a:endParaRPr lang="en-US" sz="4438" dirty="0">
              <a:solidFill>
                <a:srgbClr val="2A1E50"/>
              </a:solidFill>
              <a:latin typeface="Poppins Italics"/>
            </a:endParaRPr>
          </a:p>
        </p:txBody>
      </p:sp>
      <p:sp>
        <p:nvSpPr>
          <p:cNvPr id="7" name="Freeform 7"/>
          <p:cNvSpPr/>
          <p:nvPr/>
        </p:nvSpPr>
        <p:spPr>
          <a:xfrm rot="-1657803">
            <a:off x="-102386" y="1209342"/>
            <a:ext cx="2795927" cy="1460872"/>
          </a:xfrm>
          <a:custGeom>
            <a:avLst/>
            <a:gdLst/>
            <a:ahLst/>
            <a:cxnLst/>
            <a:rect l="l" t="t" r="r" b="b"/>
            <a:pathLst>
              <a:path w="2795927" h="1460872">
                <a:moveTo>
                  <a:pt x="0" y="0"/>
                </a:moveTo>
                <a:lnTo>
                  <a:pt x="2795928" y="0"/>
                </a:lnTo>
                <a:lnTo>
                  <a:pt x="2795928" y="1460872"/>
                </a:lnTo>
                <a:lnTo>
                  <a:pt x="0" y="1460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636265" y="3634740"/>
            <a:ext cx="4971557" cy="6628743"/>
          </a:xfrm>
          <a:custGeom>
            <a:avLst/>
            <a:gdLst/>
            <a:ahLst/>
            <a:cxnLst/>
            <a:rect l="l" t="t" r="r" b="b"/>
            <a:pathLst>
              <a:path w="4971557" h="6628743">
                <a:moveTo>
                  <a:pt x="0" y="0"/>
                </a:moveTo>
                <a:lnTo>
                  <a:pt x="4971557" y="0"/>
                </a:lnTo>
                <a:lnTo>
                  <a:pt x="4971557" y="6628742"/>
                </a:lnTo>
                <a:lnTo>
                  <a:pt x="0" y="66287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281710" y="6989538"/>
            <a:ext cx="4117244" cy="3875356"/>
          </a:xfrm>
          <a:custGeom>
            <a:avLst/>
            <a:gdLst/>
            <a:ahLst/>
            <a:cxnLst/>
            <a:rect l="l" t="t" r="r" b="b"/>
            <a:pathLst>
              <a:path w="4117244" h="3875356">
                <a:moveTo>
                  <a:pt x="4117244" y="0"/>
                </a:moveTo>
                <a:lnTo>
                  <a:pt x="0" y="0"/>
                </a:lnTo>
                <a:lnTo>
                  <a:pt x="0" y="3875355"/>
                </a:lnTo>
                <a:lnTo>
                  <a:pt x="4117244" y="3875355"/>
                </a:lnTo>
                <a:lnTo>
                  <a:pt x="4117244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421480" y="2400187"/>
            <a:ext cx="788013" cy="695422"/>
          </a:xfrm>
          <a:custGeom>
            <a:avLst/>
            <a:gdLst/>
            <a:ahLst/>
            <a:cxnLst/>
            <a:rect l="l" t="t" r="r" b="b"/>
            <a:pathLst>
              <a:path w="788013" h="695422">
                <a:moveTo>
                  <a:pt x="0" y="0"/>
                </a:moveTo>
                <a:lnTo>
                  <a:pt x="788014" y="0"/>
                </a:lnTo>
                <a:lnTo>
                  <a:pt x="788014" y="695422"/>
                </a:lnTo>
                <a:lnTo>
                  <a:pt x="0" y="6954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0080" y="2302596"/>
            <a:ext cx="8606120" cy="2727653"/>
          </a:xfrm>
          <a:custGeom>
            <a:avLst/>
            <a:gdLst/>
            <a:ahLst/>
            <a:cxnLst/>
            <a:rect l="l" t="t" r="r" b="b"/>
            <a:pathLst>
              <a:path w="8606120" h="2727653">
                <a:moveTo>
                  <a:pt x="0" y="0"/>
                </a:moveTo>
                <a:lnTo>
                  <a:pt x="8606120" y="0"/>
                </a:lnTo>
                <a:lnTo>
                  <a:pt x="8606120" y="2727653"/>
                </a:lnTo>
                <a:lnTo>
                  <a:pt x="0" y="27276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91" r="-9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48890" y="2874927"/>
            <a:ext cx="7584100" cy="1830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572"/>
              </a:lnSpc>
            </a:pPr>
            <a:r>
              <a:rPr lang="en-US" sz="13572" dirty="0" err="1">
                <a:solidFill>
                  <a:srgbClr val="C94741"/>
                </a:solidFill>
                <a:latin typeface="Moonlight Bold"/>
              </a:rPr>
              <a:t>Neethidevan</a:t>
            </a:r>
            <a:endParaRPr lang="en-US" sz="13572" dirty="0">
              <a:solidFill>
                <a:srgbClr val="C94741"/>
              </a:solidFill>
              <a:latin typeface="Moonlight Bold"/>
            </a:endParaRPr>
          </a:p>
        </p:txBody>
      </p:sp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10896600" y="433195"/>
            <a:ext cx="5542765" cy="9853805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237149" y="0"/>
            <a:ext cx="3268051" cy="2884055"/>
          </a:xfrm>
          <a:custGeom>
            <a:avLst/>
            <a:gdLst/>
            <a:ahLst/>
            <a:cxnLst/>
            <a:rect l="l" t="t" r="r" b="b"/>
            <a:pathLst>
              <a:path w="3268051" h="2884055">
                <a:moveTo>
                  <a:pt x="0" y="0"/>
                </a:moveTo>
                <a:lnTo>
                  <a:pt x="3268051" y="0"/>
                </a:lnTo>
                <a:lnTo>
                  <a:pt x="3268051" y="2884055"/>
                </a:lnTo>
                <a:lnTo>
                  <a:pt x="0" y="28840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559862" y="289246"/>
            <a:ext cx="4550489" cy="147890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134790" y="5048250"/>
            <a:ext cx="7412301" cy="110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>
                <a:solidFill>
                  <a:srgbClr val="2A1E50"/>
                </a:solidFill>
                <a:latin typeface="Poppins Bold"/>
              </a:rPr>
              <a:t>Joshika (Year 2)</a:t>
            </a:r>
          </a:p>
          <a:p>
            <a:pPr algn="ctr">
              <a:lnSpc>
                <a:spcPts val="4340"/>
              </a:lnSpc>
            </a:pPr>
            <a:r>
              <a:rPr lang="en-US" sz="3100">
                <a:solidFill>
                  <a:srgbClr val="2A1E50"/>
                </a:solidFill>
                <a:latin typeface="Poppins"/>
              </a:rPr>
              <a:t>Father: Neethidevan Govindan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39D3DD-19E8-F54D-8A8C-C8C68B057289}"/>
              </a:ext>
            </a:extLst>
          </p:cNvPr>
          <p:cNvSpPr txBox="1"/>
          <p:nvPr/>
        </p:nvSpPr>
        <p:spPr>
          <a:xfrm>
            <a:off x="598558" y="6588509"/>
            <a:ext cx="9332842" cy="28450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95"/>
              </a:lnSpc>
            </a:pPr>
            <a:r>
              <a:rPr lang="en-US" sz="2800" dirty="0">
                <a:solidFill>
                  <a:srgbClr val="2A1E50"/>
                </a:solidFill>
                <a:latin typeface="Poppins"/>
              </a:rPr>
              <a:t>“</a:t>
            </a:r>
            <a:r>
              <a:rPr lang="en-US" sz="2800" dirty="0">
                <a:solidFill>
                  <a:srgbClr val="2A1E50"/>
                </a:solidFill>
                <a:latin typeface="Poppins Italics"/>
              </a:rPr>
              <a:t>The staff are awesome.”</a:t>
            </a:r>
          </a:p>
          <a:p>
            <a:pPr algn="ctr">
              <a:lnSpc>
                <a:spcPts val="5495"/>
              </a:lnSpc>
            </a:pPr>
            <a:r>
              <a:rPr lang="en-US" sz="2800" dirty="0">
                <a:solidFill>
                  <a:srgbClr val="2A1E50"/>
                </a:solidFill>
                <a:latin typeface="Poppins Italics"/>
              </a:rPr>
              <a:t>“The school is great not only for academic but other (aspects).”</a:t>
            </a:r>
          </a:p>
          <a:p>
            <a:pPr algn="ctr">
              <a:lnSpc>
                <a:spcPts val="5495"/>
              </a:lnSpc>
            </a:pPr>
            <a:r>
              <a:rPr lang="en-US" sz="2800" dirty="0">
                <a:solidFill>
                  <a:srgbClr val="2A1E50"/>
                </a:solidFill>
                <a:latin typeface="Poppins Italics"/>
              </a:rPr>
              <a:t>“Constantly improving.”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4544"/>
                            </p:stCondLst>
                            <p:childTnLst>
                              <p:par>
                                <p:cTn id="1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222925"/>
            <a:ext cx="18288000" cy="3083814"/>
          </a:xfrm>
          <a:custGeom>
            <a:avLst/>
            <a:gdLst/>
            <a:ahLst/>
            <a:cxnLst/>
            <a:rect l="l" t="t" r="r" b="b"/>
            <a:pathLst>
              <a:path w="18288000" h="3083814">
                <a:moveTo>
                  <a:pt x="0" y="0"/>
                </a:moveTo>
                <a:lnTo>
                  <a:pt x="18288000" y="0"/>
                </a:lnTo>
                <a:lnTo>
                  <a:pt x="18288000" y="3083814"/>
                </a:lnTo>
                <a:lnTo>
                  <a:pt x="0" y="30838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38" b="-633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00961" y="2843778"/>
            <a:ext cx="14886078" cy="4709414"/>
          </a:xfrm>
          <a:custGeom>
            <a:avLst/>
            <a:gdLst/>
            <a:ahLst/>
            <a:cxnLst/>
            <a:rect l="l" t="t" r="r" b="b"/>
            <a:pathLst>
              <a:path w="14886078" h="4709414">
                <a:moveTo>
                  <a:pt x="0" y="0"/>
                </a:moveTo>
                <a:lnTo>
                  <a:pt x="14886078" y="0"/>
                </a:lnTo>
                <a:lnTo>
                  <a:pt x="14886078" y="4709414"/>
                </a:lnTo>
                <a:lnTo>
                  <a:pt x="0" y="4709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0" y="7812975"/>
            <a:ext cx="4417902" cy="2474025"/>
          </a:xfrm>
          <a:custGeom>
            <a:avLst/>
            <a:gdLst/>
            <a:ahLst/>
            <a:cxnLst/>
            <a:rect l="l" t="t" r="r" b="b"/>
            <a:pathLst>
              <a:path w="4417902" h="2474025">
                <a:moveTo>
                  <a:pt x="4417902" y="0"/>
                </a:moveTo>
                <a:lnTo>
                  <a:pt x="0" y="0"/>
                </a:lnTo>
                <a:lnTo>
                  <a:pt x="0" y="2474025"/>
                </a:lnTo>
                <a:lnTo>
                  <a:pt x="4417902" y="2474025"/>
                </a:lnTo>
                <a:lnTo>
                  <a:pt x="441790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05570" y="2000087"/>
            <a:ext cx="2106531" cy="2860721"/>
          </a:xfrm>
          <a:custGeom>
            <a:avLst/>
            <a:gdLst/>
            <a:ahLst/>
            <a:cxnLst/>
            <a:rect l="l" t="t" r="r" b="b"/>
            <a:pathLst>
              <a:path w="2106531" h="2860721">
                <a:moveTo>
                  <a:pt x="0" y="0"/>
                </a:moveTo>
                <a:lnTo>
                  <a:pt x="2106531" y="0"/>
                </a:lnTo>
                <a:lnTo>
                  <a:pt x="2106531" y="2860721"/>
                </a:lnTo>
                <a:lnTo>
                  <a:pt x="0" y="28607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97486" y="1302068"/>
            <a:ext cx="2379107" cy="2681370"/>
          </a:xfrm>
          <a:custGeom>
            <a:avLst/>
            <a:gdLst/>
            <a:ahLst/>
            <a:cxnLst/>
            <a:rect l="l" t="t" r="r" b="b"/>
            <a:pathLst>
              <a:path w="2379107" h="2681370">
                <a:moveTo>
                  <a:pt x="0" y="0"/>
                </a:moveTo>
                <a:lnTo>
                  <a:pt x="2379106" y="0"/>
                </a:lnTo>
                <a:lnTo>
                  <a:pt x="2379106" y="2681370"/>
                </a:lnTo>
                <a:lnTo>
                  <a:pt x="0" y="26813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103947" y="4860808"/>
            <a:ext cx="4438308" cy="5412571"/>
          </a:xfrm>
          <a:custGeom>
            <a:avLst/>
            <a:gdLst/>
            <a:ahLst/>
            <a:cxnLst/>
            <a:rect l="l" t="t" r="r" b="b"/>
            <a:pathLst>
              <a:path w="4438308" h="5412571">
                <a:moveTo>
                  <a:pt x="0" y="0"/>
                </a:moveTo>
                <a:lnTo>
                  <a:pt x="4438308" y="0"/>
                </a:lnTo>
                <a:lnTo>
                  <a:pt x="4438308" y="5412571"/>
                </a:lnTo>
                <a:lnTo>
                  <a:pt x="0" y="54125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036734" y="6291416"/>
            <a:ext cx="1242461" cy="2568999"/>
          </a:xfrm>
          <a:custGeom>
            <a:avLst/>
            <a:gdLst/>
            <a:ahLst/>
            <a:cxnLst/>
            <a:rect l="l" t="t" r="r" b="b"/>
            <a:pathLst>
              <a:path w="1242461" h="2568999">
                <a:moveTo>
                  <a:pt x="0" y="0"/>
                </a:moveTo>
                <a:lnTo>
                  <a:pt x="1242462" y="0"/>
                </a:lnTo>
                <a:lnTo>
                  <a:pt x="1242462" y="2568999"/>
                </a:lnTo>
                <a:lnTo>
                  <a:pt x="0" y="25689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243786" y="6981801"/>
            <a:ext cx="4073968" cy="2607340"/>
          </a:xfrm>
          <a:custGeom>
            <a:avLst/>
            <a:gdLst/>
            <a:ahLst/>
            <a:cxnLst/>
            <a:rect l="l" t="t" r="r" b="b"/>
            <a:pathLst>
              <a:path w="4073968" h="2607340">
                <a:moveTo>
                  <a:pt x="0" y="0"/>
                </a:moveTo>
                <a:lnTo>
                  <a:pt x="4073968" y="0"/>
                </a:lnTo>
                <a:lnTo>
                  <a:pt x="4073968" y="2607340"/>
                </a:lnTo>
                <a:lnTo>
                  <a:pt x="0" y="260734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818268" y="4030318"/>
            <a:ext cx="10651464" cy="2296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249"/>
              </a:lnSpc>
            </a:pPr>
            <a:r>
              <a:rPr lang="en-US" sz="13300" dirty="0">
                <a:solidFill>
                  <a:srgbClr val="C94741"/>
                </a:solidFill>
                <a:latin typeface="Moonlight Bold"/>
              </a:rPr>
              <a:t>Thank you!</a:t>
            </a:r>
            <a:endParaRPr lang="en-US" sz="13300" spc="577" dirty="0">
              <a:solidFill>
                <a:srgbClr val="C94741"/>
              </a:solidFill>
              <a:latin typeface="Moon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222925"/>
            <a:ext cx="18288000" cy="3083814"/>
          </a:xfrm>
          <a:custGeom>
            <a:avLst/>
            <a:gdLst/>
            <a:ahLst/>
            <a:cxnLst/>
            <a:rect l="l" t="t" r="r" b="b"/>
            <a:pathLst>
              <a:path w="18288000" h="3083814">
                <a:moveTo>
                  <a:pt x="0" y="0"/>
                </a:moveTo>
                <a:lnTo>
                  <a:pt x="18288000" y="0"/>
                </a:lnTo>
                <a:lnTo>
                  <a:pt x="18288000" y="3083814"/>
                </a:lnTo>
                <a:lnTo>
                  <a:pt x="0" y="30838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38" b="-633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600950" y="1028700"/>
            <a:ext cx="9658350" cy="8229600"/>
            <a:chOff x="0" y="0"/>
            <a:chExt cx="2543763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43763" cy="2167467"/>
            </a:xfrm>
            <a:custGeom>
              <a:avLst/>
              <a:gdLst/>
              <a:ahLst/>
              <a:cxnLst/>
              <a:rect l="l" t="t" r="r" b="b"/>
              <a:pathLst>
                <a:path w="2543763" h="2167467">
                  <a:moveTo>
                    <a:pt x="40880" y="0"/>
                  </a:moveTo>
                  <a:lnTo>
                    <a:pt x="2502882" y="0"/>
                  </a:lnTo>
                  <a:cubicBezTo>
                    <a:pt x="2513725" y="0"/>
                    <a:pt x="2524123" y="4307"/>
                    <a:pt x="2531789" y="11974"/>
                  </a:cubicBezTo>
                  <a:cubicBezTo>
                    <a:pt x="2539456" y="19640"/>
                    <a:pt x="2543763" y="30038"/>
                    <a:pt x="2543763" y="40880"/>
                  </a:cubicBezTo>
                  <a:lnTo>
                    <a:pt x="2543763" y="2126586"/>
                  </a:lnTo>
                  <a:cubicBezTo>
                    <a:pt x="2543763" y="2137428"/>
                    <a:pt x="2539456" y="2147826"/>
                    <a:pt x="2531789" y="2155493"/>
                  </a:cubicBezTo>
                  <a:cubicBezTo>
                    <a:pt x="2524123" y="2163160"/>
                    <a:pt x="2513725" y="2167467"/>
                    <a:pt x="2502882" y="2167467"/>
                  </a:cubicBezTo>
                  <a:lnTo>
                    <a:pt x="40880" y="2167467"/>
                  </a:lnTo>
                  <a:cubicBezTo>
                    <a:pt x="30038" y="2167467"/>
                    <a:pt x="19640" y="2163160"/>
                    <a:pt x="11974" y="2155493"/>
                  </a:cubicBezTo>
                  <a:cubicBezTo>
                    <a:pt x="4307" y="2147826"/>
                    <a:pt x="0" y="2137428"/>
                    <a:pt x="0" y="2126586"/>
                  </a:cubicBezTo>
                  <a:lnTo>
                    <a:pt x="0" y="40880"/>
                  </a:lnTo>
                  <a:cubicBezTo>
                    <a:pt x="0" y="30038"/>
                    <a:pt x="4307" y="19640"/>
                    <a:pt x="11974" y="11974"/>
                  </a:cubicBezTo>
                  <a:cubicBezTo>
                    <a:pt x="19640" y="4307"/>
                    <a:pt x="30038" y="0"/>
                    <a:pt x="40880" y="0"/>
                  </a:cubicBezTo>
                  <a:close/>
                </a:path>
              </a:pathLst>
            </a:custGeom>
            <a:solidFill>
              <a:srgbClr val="2A1E5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6366586" y="5670532"/>
            <a:ext cx="2635926" cy="5104787"/>
          </a:xfrm>
          <a:custGeom>
            <a:avLst/>
            <a:gdLst/>
            <a:ahLst/>
            <a:cxnLst/>
            <a:rect l="l" t="t" r="r" b="b"/>
            <a:pathLst>
              <a:path w="2635926" h="5104787">
                <a:moveTo>
                  <a:pt x="0" y="0"/>
                </a:moveTo>
                <a:lnTo>
                  <a:pt x="2635926" y="0"/>
                </a:lnTo>
                <a:lnTo>
                  <a:pt x="2635926" y="5104786"/>
                </a:lnTo>
                <a:lnTo>
                  <a:pt x="0" y="51047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2360782"/>
            <a:ext cx="7439025" cy="6302883"/>
          </a:xfrm>
          <a:custGeom>
            <a:avLst/>
            <a:gdLst/>
            <a:ahLst/>
            <a:cxnLst/>
            <a:rect l="l" t="t" r="r" b="b"/>
            <a:pathLst>
              <a:path w="7439025" h="6302883">
                <a:moveTo>
                  <a:pt x="0" y="0"/>
                </a:moveTo>
                <a:lnTo>
                  <a:pt x="7439025" y="0"/>
                </a:lnTo>
                <a:lnTo>
                  <a:pt x="7439025" y="6302883"/>
                </a:lnTo>
                <a:lnTo>
                  <a:pt x="0" y="63028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8326476" y="3157858"/>
            <a:ext cx="8207297" cy="544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 dirty="0">
                <a:solidFill>
                  <a:srgbClr val="FFFFFF"/>
                </a:solidFill>
                <a:latin typeface="Poppins"/>
              </a:rPr>
              <a:t>Parent participation and feedback indicates that the close connections the school has established are highly valued. The aim is to further develop a positive, integrated relationship between home and school environments for students and parents. An increase in frequent and high-quality interactions amongst teachers and parents can help establish better trust and respect. 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657506" y="1843439"/>
            <a:ext cx="7545238" cy="1309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99"/>
              </a:lnSpc>
            </a:pPr>
            <a:r>
              <a:rPr lang="en-US" sz="9999" dirty="0">
                <a:solidFill>
                  <a:srgbClr val="DBB660"/>
                </a:solidFill>
                <a:latin typeface="Moonlight Bold"/>
              </a:rPr>
              <a:t>PURPOSE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222925"/>
            <a:ext cx="18288000" cy="3083814"/>
          </a:xfrm>
          <a:custGeom>
            <a:avLst/>
            <a:gdLst/>
            <a:ahLst/>
            <a:cxnLst/>
            <a:rect l="l" t="t" r="r" b="b"/>
            <a:pathLst>
              <a:path w="18288000" h="3083814">
                <a:moveTo>
                  <a:pt x="0" y="0"/>
                </a:moveTo>
                <a:lnTo>
                  <a:pt x="18288000" y="0"/>
                </a:lnTo>
                <a:lnTo>
                  <a:pt x="18288000" y="3083814"/>
                </a:lnTo>
                <a:lnTo>
                  <a:pt x="0" y="30838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38" b="-633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600950" y="1028700"/>
            <a:ext cx="9658350" cy="8229600"/>
            <a:chOff x="0" y="0"/>
            <a:chExt cx="2543763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43763" cy="2167467"/>
            </a:xfrm>
            <a:custGeom>
              <a:avLst/>
              <a:gdLst/>
              <a:ahLst/>
              <a:cxnLst/>
              <a:rect l="l" t="t" r="r" b="b"/>
              <a:pathLst>
                <a:path w="2543763" h="2167467">
                  <a:moveTo>
                    <a:pt x="40880" y="0"/>
                  </a:moveTo>
                  <a:lnTo>
                    <a:pt x="2502882" y="0"/>
                  </a:lnTo>
                  <a:cubicBezTo>
                    <a:pt x="2513725" y="0"/>
                    <a:pt x="2524123" y="4307"/>
                    <a:pt x="2531789" y="11974"/>
                  </a:cubicBezTo>
                  <a:cubicBezTo>
                    <a:pt x="2539456" y="19640"/>
                    <a:pt x="2543763" y="30038"/>
                    <a:pt x="2543763" y="40880"/>
                  </a:cubicBezTo>
                  <a:lnTo>
                    <a:pt x="2543763" y="2126586"/>
                  </a:lnTo>
                  <a:cubicBezTo>
                    <a:pt x="2543763" y="2137428"/>
                    <a:pt x="2539456" y="2147826"/>
                    <a:pt x="2531789" y="2155493"/>
                  </a:cubicBezTo>
                  <a:cubicBezTo>
                    <a:pt x="2524123" y="2163160"/>
                    <a:pt x="2513725" y="2167467"/>
                    <a:pt x="2502882" y="2167467"/>
                  </a:cubicBezTo>
                  <a:lnTo>
                    <a:pt x="40880" y="2167467"/>
                  </a:lnTo>
                  <a:cubicBezTo>
                    <a:pt x="30038" y="2167467"/>
                    <a:pt x="19640" y="2163160"/>
                    <a:pt x="11974" y="2155493"/>
                  </a:cubicBezTo>
                  <a:cubicBezTo>
                    <a:pt x="4307" y="2147826"/>
                    <a:pt x="0" y="2137428"/>
                    <a:pt x="0" y="2126586"/>
                  </a:cubicBezTo>
                  <a:lnTo>
                    <a:pt x="0" y="40880"/>
                  </a:lnTo>
                  <a:cubicBezTo>
                    <a:pt x="0" y="30038"/>
                    <a:pt x="4307" y="19640"/>
                    <a:pt x="11974" y="11974"/>
                  </a:cubicBezTo>
                  <a:cubicBezTo>
                    <a:pt x="19640" y="4307"/>
                    <a:pt x="30038" y="0"/>
                    <a:pt x="40880" y="0"/>
                  </a:cubicBezTo>
                  <a:close/>
                </a:path>
              </a:pathLst>
            </a:custGeom>
            <a:solidFill>
              <a:srgbClr val="2A1E5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6366586" y="5670532"/>
            <a:ext cx="2635926" cy="5104787"/>
          </a:xfrm>
          <a:custGeom>
            <a:avLst/>
            <a:gdLst/>
            <a:ahLst/>
            <a:cxnLst/>
            <a:rect l="l" t="t" r="r" b="b"/>
            <a:pathLst>
              <a:path w="2635926" h="5104787">
                <a:moveTo>
                  <a:pt x="0" y="0"/>
                </a:moveTo>
                <a:lnTo>
                  <a:pt x="2635926" y="0"/>
                </a:lnTo>
                <a:lnTo>
                  <a:pt x="2635926" y="5104786"/>
                </a:lnTo>
                <a:lnTo>
                  <a:pt x="0" y="51047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47800" y="2388745"/>
            <a:ext cx="5297136" cy="5297136"/>
          </a:xfrm>
          <a:custGeom>
            <a:avLst/>
            <a:gdLst/>
            <a:ahLst/>
            <a:cxnLst/>
            <a:rect l="l" t="t" r="r" b="b"/>
            <a:pathLst>
              <a:path w="5297136" h="5297136">
                <a:moveTo>
                  <a:pt x="0" y="0"/>
                </a:moveTo>
                <a:lnTo>
                  <a:pt x="5297136" y="0"/>
                </a:lnTo>
                <a:lnTo>
                  <a:pt x="5297136" y="5297136"/>
                </a:lnTo>
                <a:lnTo>
                  <a:pt x="0" y="52971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8159288" y="3057876"/>
            <a:ext cx="8207297" cy="544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 dirty="0">
                <a:solidFill>
                  <a:srgbClr val="FFFFFF"/>
                </a:solidFill>
                <a:latin typeface="Poppins"/>
              </a:rPr>
              <a:t>All participants explicitly agreed to  be interviewed and gave permission  to record their responses - either  written, audio or video.</a:t>
            </a:r>
          </a:p>
          <a:p>
            <a:pPr algn="ctr">
              <a:lnSpc>
                <a:spcPts val="4340"/>
              </a:lnSpc>
            </a:pPr>
            <a:endParaRPr lang="en-US" sz="3100" dirty="0">
              <a:solidFill>
                <a:srgbClr val="FFFFFF"/>
              </a:solidFill>
              <a:latin typeface="Poppins"/>
            </a:endParaRPr>
          </a:p>
          <a:p>
            <a:pPr algn="ctr">
              <a:lnSpc>
                <a:spcPts val="4340"/>
              </a:lnSpc>
            </a:pPr>
            <a:r>
              <a:rPr lang="en-US" sz="3100" dirty="0">
                <a:solidFill>
                  <a:srgbClr val="FFFFFF"/>
                </a:solidFill>
                <a:latin typeface="Poppins"/>
              </a:rPr>
              <a:t>They understood the purpose of their  involvement and were made aware of  how the information contained in  their interview will be used.</a:t>
            </a:r>
          </a:p>
          <a:p>
            <a:pPr algn="ctr">
              <a:lnSpc>
                <a:spcPts val="4340"/>
              </a:lnSpc>
            </a:pPr>
            <a:endParaRPr lang="en-US" sz="3100" dirty="0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657506" y="1843439"/>
            <a:ext cx="7545238" cy="1309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99"/>
              </a:lnSpc>
            </a:pPr>
            <a:r>
              <a:rPr lang="en-US" sz="9999">
                <a:solidFill>
                  <a:srgbClr val="DBB660"/>
                </a:solidFill>
                <a:latin typeface="Moonlight Bold"/>
              </a:rPr>
              <a:t>CONSENT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222925"/>
            <a:ext cx="18288000" cy="3083814"/>
          </a:xfrm>
          <a:custGeom>
            <a:avLst/>
            <a:gdLst/>
            <a:ahLst/>
            <a:cxnLst/>
            <a:rect l="l" t="t" r="r" b="b"/>
            <a:pathLst>
              <a:path w="18288000" h="3083814">
                <a:moveTo>
                  <a:pt x="0" y="0"/>
                </a:moveTo>
                <a:lnTo>
                  <a:pt x="18288000" y="0"/>
                </a:lnTo>
                <a:lnTo>
                  <a:pt x="18288000" y="3083814"/>
                </a:lnTo>
                <a:lnTo>
                  <a:pt x="0" y="30838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38" b="-633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9658350" cy="8229600"/>
            <a:chOff x="0" y="0"/>
            <a:chExt cx="2543763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43763" cy="2167467"/>
            </a:xfrm>
            <a:custGeom>
              <a:avLst/>
              <a:gdLst/>
              <a:ahLst/>
              <a:cxnLst/>
              <a:rect l="l" t="t" r="r" b="b"/>
              <a:pathLst>
                <a:path w="2543763" h="2167467">
                  <a:moveTo>
                    <a:pt x="40880" y="0"/>
                  </a:moveTo>
                  <a:lnTo>
                    <a:pt x="2502882" y="0"/>
                  </a:lnTo>
                  <a:cubicBezTo>
                    <a:pt x="2513725" y="0"/>
                    <a:pt x="2524123" y="4307"/>
                    <a:pt x="2531789" y="11974"/>
                  </a:cubicBezTo>
                  <a:cubicBezTo>
                    <a:pt x="2539456" y="19640"/>
                    <a:pt x="2543763" y="30038"/>
                    <a:pt x="2543763" y="40880"/>
                  </a:cubicBezTo>
                  <a:lnTo>
                    <a:pt x="2543763" y="2126586"/>
                  </a:lnTo>
                  <a:cubicBezTo>
                    <a:pt x="2543763" y="2137428"/>
                    <a:pt x="2539456" y="2147826"/>
                    <a:pt x="2531789" y="2155493"/>
                  </a:cubicBezTo>
                  <a:cubicBezTo>
                    <a:pt x="2524123" y="2163160"/>
                    <a:pt x="2513725" y="2167467"/>
                    <a:pt x="2502882" y="2167467"/>
                  </a:cubicBezTo>
                  <a:lnTo>
                    <a:pt x="40880" y="2167467"/>
                  </a:lnTo>
                  <a:cubicBezTo>
                    <a:pt x="30038" y="2167467"/>
                    <a:pt x="19640" y="2163160"/>
                    <a:pt x="11974" y="2155493"/>
                  </a:cubicBezTo>
                  <a:cubicBezTo>
                    <a:pt x="4307" y="2147826"/>
                    <a:pt x="0" y="2137428"/>
                    <a:pt x="0" y="2126586"/>
                  </a:cubicBezTo>
                  <a:lnTo>
                    <a:pt x="0" y="40880"/>
                  </a:lnTo>
                  <a:cubicBezTo>
                    <a:pt x="0" y="30038"/>
                    <a:pt x="4307" y="19640"/>
                    <a:pt x="11974" y="11974"/>
                  </a:cubicBezTo>
                  <a:cubicBezTo>
                    <a:pt x="19640" y="4307"/>
                    <a:pt x="30038" y="0"/>
                    <a:pt x="40880" y="0"/>
                  </a:cubicBezTo>
                  <a:close/>
                </a:path>
              </a:pathLst>
            </a:custGeom>
            <a:solidFill>
              <a:srgbClr val="2A1E5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220867" y="6347574"/>
            <a:ext cx="9247319" cy="4741353"/>
          </a:xfrm>
          <a:custGeom>
            <a:avLst/>
            <a:gdLst/>
            <a:ahLst/>
            <a:cxnLst/>
            <a:rect l="l" t="t" r="r" b="b"/>
            <a:pathLst>
              <a:path w="9247319" h="4741353">
                <a:moveTo>
                  <a:pt x="0" y="0"/>
                </a:moveTo>
                <a:lnTo>
                  <a:pt x="9247319" y="0"/>
                </a:lnTo>
                <a:lnTo>
                  <a:pt x="9247319" y="4741352"/>
                </a:lnTo>
                <a:lnTo>
                  <a:pt x="0" y="47413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589067" y="701800"/>
            <a:ext cx="4030502" cy="3532185"/>
          </a:xfrm>
          <a:custGeom>
            <a:avLst/>
            <a:gdLst/>
            <a:ahLst/>
            <a:cxnLst/>
            <a:rect l="l" t="t" r="r" b="b"/>
            <a:pathLst>
              <a:path w="4030502" h="3532185">
                <a:moveTo>
                  <a:pt x="0" y="0"/>
                </a:moveTo>
                <a:lnTo>
                  <a:pt x="4030502" y="0"/>
                </a:lnTo>
                <a:lnTo>
                  <a:pt x="4030502" y="3532185"/>
                </a:lnTo>
                <a:lnTo>
                  <a:pt x="0" y="35321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519020" y="3881689"/>
            <a:ext cx="5338015" cy="3377508"/>
          </a:xfrm>
          <a:custGeom>
            <a:avLst/>
            <a:gdLst/>
            <a:ahLst/>
            <a:cxnLst/>
            <a:rect l="l" t="t" r="r" b="b"/>
            <a:pathLst>
              <a:path w="5338015" h="3377508">
                <a:moveTo>
                  <a:pt x="0" y="0"/>
                </a:moveTo>
                <a:lnTo>
                  <a:pt x="5338015" y="0"/>
                </a:lnTo>
                <a:lnTo>
                  <a:pt x="5338015" y="3377508"/>
                </a:lnTo>
                <a:lnTo>
                  <a:pt x="0" y="33775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973665" y="5778202"/>
            <a:ext cx="3696814" cy="5809279"/>
          </a:xfrm>
          <a:custGeom>
            <a:avLst/>
            <a:gdLst/>
            <a:ahLst/>
            <a:cxnLst/>
            <a:rect l="l" t="t" r="r" b="b"/>
            <a:pathLst>
              <a:path w="3696814" h="5809279">
                <a:moveTo>
                  <a:pt x="0" y="0"/>
                </a:moveTo>
                <a:lnTo>
                  <a:pt x="3696813" y="0"/>
                </a:lnTo>
                <a:lnTo>
                  <a:pt x="3696813" y="5809279"/>
                </a:lnTo>
                <a:lnTo>
                  <a:pt x="0" y="580927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372058" y="3166231"/>
            <a:ext cx="8932824" cy="6598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 dirty="0">
                <a:solidFill>
                  <a:srgbClr val="FFFFFF"/>
                </a:solidFill>
                <a:latin typeface="Poppins"/>
              </a:rPr>
              <a:t>To collect our qualitative data we conducted </a:t>
            </a:r>
            <a:r>
              <a:rPr lang="en-US" sz="3100" dirty="0">
                <a:solidFill>
                  <a:srgbClr val="FFFFFF"/>
                </a:solidFill>
                <a:latin typeface="Poppins Bold"/>
              </a:rPr>
              <a:t>10 parent interviews</a:t>
            </a:r>
            <a:r>
              <a:rPr lang="en-US" sz="3100" dirty="0">
                <a:solidFill>
                  <a:srgbClr val="FFFFFF"/>
                </a:solidFill>
                <a:latin typeface="Poppins"/>
              </a:rPr>
              <a:t> we asked the following two questions:</a:t>
            </a:r>
          </a:p>
          <a:p>
            <a:pPr algn="ctr">
              <a:lnSpc>
                <a:spcPts val="4340"/>
              </a:lnSpc>
            </a:pPr>
            <a:endParaRPr lang="en-US" sz="3100" dirty="0">
              <a:solidFill>
                <a:srgbClr val="FFFFFF"/>
              </a:solidFill>
              <a:latin typeface="Poppins"/>
            </a:endParaRPr>
          </a:p>
          <a:p>
            <a:pPr algn="ctr">
              <a:lnSpc>
                <a:spcPts val="4340"/>
              </a:lnSpc>
            </a:pPr>
            <a:r>
              <a:rPr lang="en-US" sz="3100" dirty="0">
                <a:solidFill>
                  <a:srgbClr val="FFFFFF"/>
                </a:solidFill>
                <a:latin typeface="Poppins"/>
              </a:rPr>
              <a:t>1. What are your favourite aspects about the school?</a:t>
            </a:r>
          </a:p>
          <a:p>
            <a:pPr algn="ctr">
              <a:lnSpc>
                <a:spcPts val="4340"/>
              </a:lnSpc>
            </a:pPr>
            <a:r>
              <a:rPr lang="en-US" sz="3100" dirty="0">
                <a:solidFill>
                  <a:srgbClr val="FFFFFF"/>
                </a:solidFill>
                <a:latin typeface="Poppins"/>
              </a:rPr>
              <a:t>2. How can the school improve?</a:t>
            </a:r>
          </a:p>
          <a:p>
            <a:pPr algn="ctr">
              <a:lnSpc>
                <a:spcPts val="4340"/>
              </a:lnSpc>
            </a:pPr>
            <a:endParaRPr lang="en-US" sz="3100" dirty="0">
              <a:solidFill>
                <a:srgbClr val="FFFFFF"/>
              </a:solidFill>
              <a:latin typeface="Poppins"/>
            </a:endParaRPr>
          </a:p>
          <a:p>
            <a:pPr algn="ctr">
              <a:lnSpc>
                <a:spcPts val="4340"/>
              </a:lnSpc>
            </a:pPr>
            <a:r>
              <a:rPr lang="en-US" sz="3100" dirty="0">
                <a:solidFill>
                  <a:srgbClr val="FFFFFF"/>
                </a:solidFill>
                <a:latin typeface="Poppins"/>
              </a:rPr>
              <a:t>We collated improvement feedback on another document to be shared at a later stage.</a:t>
            </a:r>
          </a:p>
          <a:p>
            <a:pPr algn="ctr">
              <a:lnSpc>
                <a:spcPts val="4340"/>
              </a:lnSpc>
            </a:pPr>
            <a:endParaRPr lang="en-US" sz="3100" dirty="0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919741" y="1787589"/>
            <a:ext cx="8404546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24"/>
              </a:lnSpc>
            </a:pPr>
            <a:r>
              <a:rPr lang="en-US" sz="9400" dirty="0">
                <a:solidFill>
                  <a:srgbClr val="DBB660"/>
                </a:solidFill>
                <a:latin typeface="Moonlight Bold"/>
              </a:rPr>
              <a:t>PARENT INTERVIEWS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33792" y="157547"/>
            <a:ext cx="7410208" cy="2344320"/>
          </a:xfrm>
          <a:custGeom>
            <a:avLst/>
            <a:gdLst/>
            <a:ahLst/>
            <a:cxnLst/>
            <a:rect l="l" t="t" r="r" b="b"/>
            <a:pathLst>
              <a:path w="7410208" h="2344320">
                <a:moveTo>
                  <a:pt x="0" y="0"/>
                </a:moveTo>
                <a:lnTo>
                  <a:pt x="7410208" y="0"/>
                </a:lnTo>
                <a:lnTo>
                  <a:pt x="7410208" y="2344321"/>
                </a:lnTo>
                <a:lnTo>
                  <a:pt x="0" y="23443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090624" y="624704"/>
            <a:ext cx="6696544" cy="2055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299"/>
              </a:lnSpc>
            </a:pPr>
            <a:r>
              <a:rPr lang="en-US" sz="15299" dirty="0">
                <a:solidFill>
                  <a:srgbClr val="C94741"/>
                </a:solidFill>
                <a:latin typeface="Moonlight Bold"/>
              </a:rPr>
              <a:t>Kerr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49005" y="2789288"/>
            <a:ext cx="9405104" cy="7082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4037">
                <a:solidFill>
                  <a:srgbClr val="2A1E50"/>
                </a:solidFill>
                <a:latin typeface="Poppins Bold"/>
              </a:rPr>
              <a:t>Kenny (Kindy 2)</a:t>
            </a:r>
          </a:p>
          <a:p>
            <a:pPr algn="ctr">
              <a:lnSpc>
                <a:spcPts val="5652"/>
              </a:lnSpc>
            </a:pPr>
            <a:r>
              <a:rPr lang="en-US" sz="4037">
                <a:solidFill>
                  <a:srgbClr val="2A1E50"/>
                </a:solidFill>
                <a:latin typeface="Poppins"/>
              </a:rPr>
              <a:t>Mother: Haylee Kerr</a:t>
            </a:r>
          </a:p>
          <a:p>
            <a:pPr algn="ctr">
              <a:lnSpc>
                <a:spcPts val="5652"/>
              </a:lnSpc>
            </a:pPr>
            <a:endParaRPr lang="en-US" sz="4037">
              <a:solidFill>
                <a:srgbClr val="2A1E50"/>
              </a:solidFill>
              <a:latin typeface="Poppins"/>
            </a:endParaRPr>
          </a:p>
          <a:p>
            <a:pPr algn="ctr">
              <a:lnSpc>
                <a:spcPts val="5652"/>
              </a:lnSpc>
            </a:pPr>
            <a:r>
              <a:rPr lang="en-US" sz="4037">
                <a:solidFill>
                  <a:srgbClr val="2A1E50"/>
                </a:solidFill>
                <a:latin typeface="Poppins Bold"/>
              </a:rPr>
              <a:t>Positive Feedback: </a:t>
            </a:r>
          </a:p>
          <a:p>
            <a:pPr algn="ctr">
              <a:lnSpc>
                <a:spcPts val="5652"/>
              </a:lnSpc>
            </a:pPr>
            <a:r>
              <a:rPr lang="en-US" sz="4037">
                <a:solidFill>
                  <a:srgbClr val="2A1E50"/>
                </a:solidFill>
                <a:latin typeface="Poppins Italics"/>
              </a:rPr>
              <a:t>“We love the staff here at STPS.”</a:t>
            </a:r>
          </a:p>
          <a:p>
            <a:pPr algn="ctr">
              <a:lnSpc>
                <a:spcPts val="5652"/>
              </a:lnSpc>
            </a:pPr>
            <a:endParaRPr lang="en-US" sz="4037">
              <a:solidFill>
                <a:srgbClr val="2A1E50"/>
              </a:solidFill>
              <a:latin typeface="Poppins Italics"/>
            </a:endParaRPr>
          </a:p>
          <a:p>
            <a:pPr algn="ctr">
              <a:lnSpc>
                <a:spcPts val="5652"/>
              </a:lnSpc>
            </a:pPr>
            <a:r>
              <a:rPr lang="en-US" sz="4037">
                <a:solidFill>
                  <a:srgbClr val="2A1E50"/>
                </a:solidFill>
                <a:latin typeface="Poppins Italics"/>
              </a:rPr>
              <a:t>“My kid especially loves all the sporting events and just sports in general.”</a:t>
            </a:r>
          </a:p>
          <a:p>
            <a:pPr algn="ctr">
              <a:lnSpc>
                <a:spcPts val="5652"/>
              </a:lnSpc>
            </a:pPr>
            <a:endParaRPr lang="en-US" sz="4037">
              <a:solidFill>
                <a:srgbClr val="2A1E50"/>
              </a:solidFill>
              <a:latin typeface="Poppins Italics"/>
            </a:endParaRPr>
          </a:p>
        </p:txBody>
      </p:sp>
      <p:sp>
        <p:nvSpPr>
          <p:cNvPr id="5" name="Freeform 5"/>
          <p:cNvSpPr/>
          <p:nvPr/>
        </p:nvSpPr>
        <p:spPr>
          <a:xfrm rot="-1411827">
            <a:off x="-21805" y="1487232"/>
            <a:ext cx="2129968" cy="2385911"/>
          </a:xfrm>
          <a:custGeom>
            <a:avLst/>
            <a:gdLst/>
            <a:ahLst/>
            <a:cxnLst/>
            <a:rect l="l" t="t" r="r" b="b"/>
            <a:pathLst>
              <a:path w="2129968" h="2385911">
                <a:moveTo>
                  <a:pt x="0" y="0"/>
                </a:moveTo>
                <a:lnTo>
                  <a:pt x="2129968" y="0"/>
                </a:lnTo>
                <a:lnTo>
                  <a:pt x="2129968" y="2385911"/>
                </a:lnTo>
                <a:lnTo>
                  <a:pt x="0" y="2385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575800" y="1028700"/>
            <a:ext cx="7216176" cy="7710963"/>
          </a:xfrm>
          <a:custGeom>
            <a:avLst/>
            <a:gdLst/>
            <a:ahLst/>
            <a:cxnLst/>
            <a:rect l="l" t="t" r="r" b="b"/>
            <a:pathLst>
              <a:path w="7216176" h="7710963">
                <a:moveTo>
                  <a:pt x="0" y="0"/>
                </a:moveTo>
                <a:lnTo>
                  <a:pt x="7216176" y="0"/>
                </a:lnTo>
                <a:lnTo>
                  <a:pt x="7216176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754109" y="8769640"/>
            <a:ext cx="6859558" cy="110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>
                <a:solidFill>
                  <a:srgbClr val="2A1E50"/>
                </a:solidFill>
                <a:latin typeface="Poppins"/>
              </a:rPr>
              <a:t>Kenny Kerr and Jamase Nguyen </a:t>
            </a:r>
          </a:p>
          <a:p>
            <a:pPr algn="ctr">
              <a:lnSpc>
                <a:spcPts val="4340"/>
              </a:lnSpc>
            </a:pPr>
            <a:r>
              <a:rPr lang="en-US" sz="3100">
                <a:solidFill>
                  <a:srgbClr val="2A1E50"/>
                </a:solidFill>
                <a:latin typeface="Poppins"/>
              </a:rPr>
              <a:t>Kindy 2</a:t>
            </a:r>
          </a:p>
        </p:txBody>
      </p:sp>
      <p:sp>
        <p:nvSpPr>
          <p:cNvPr id="8" name="Freeform 8"/>
          <p:cNvSpPr/>
          <p:nvPr/>
        </p:nvSpPr>
        <p:spPr>
          <a:xfrm flipH="1">
            <a:off x="16041887" y="7262828"/>
            <a:ext cx="2434825" cy="2389172"/>
          </a:xfrm>
          <a:custGeom>
            <a:avLst/>
            <a:gdLst/>
            <a:ahLst/>
            <a:cxnLst/>
            <a:rect l="l" t="t" r="r" b="b"/>
            <a:pathLst>
              <a:path w="2434825" h="2389172">
                <a:moveTo>
                  <a:pt x="2434826" y="0"/>
                </a:moveTo>
                <a:lnTo>
                  <a:pt x="0" y="0"/>
                </a:lnTo>
                <a:lnTo>
                  <a:pt x="0" y="2389172"/>
                </a:lnTo>
                <a:lnTo>
                  <a:pt x="2434826" y="2389172"/>
                </a:lnTo>
                <a:lnTo>
                  <a:pt x="243482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363328" y="634660"/>
            <a:ext cx="6835851" cy="1788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229"/>
              </a:lnSpc>
            </a:pPr>
            <a:r>
              <a:rPr lang="en-US" sz="13229" dirty="0">
                <a:solidFill>
                  <a:srgbClr val="C94741"/>
                </a:solidFill>
                <a:latin typeface="Moonlight Bold"/>
              </a:rPr>
              <a:t>Nguyen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551028" y="2477273"/>
            <a:ext cx="12765250" cy="8428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5"/>
              </a:lnSpc>
            </a:pPr>
            <a:r>
              <a:rPr lang="en-US" sz="3925" dirty="0" err="1">
                <a:solidFill>
                  <a:srgbClr val="2A1E50"/>
                </a:solidFill>
                <a:latin typeface="Poppins Bold"/>
              </a:rPr>
              <a:t>Jamase</a:t>
            </a:r>
            <a:r>
              <a:rPr lang="en-US" sz="3925" dirty="0">
                <a:solidFill>
                  <a:srgbClr val="2A1E50"/>
                </a:solidFill>
                <a:latin typeface="Poppins Bold"/>
              </a:rPr>
              <a:t> (Kindy 2)</a:t>
            </a:r>
          </a:p>
          <a:p>
            <a:pPr algn="ctr">
              <a:lnSpc>
                <a:spcPts val="5495"/>
              </a:lnSpc>
            </a:pPr>
            <a:r>
              <a:rPr lang="en-US" sz="3925" dirty="0">
                <a:solidFill>
                  <a:srgbClr val="2A1E50"/>
                </a:solidFill>
                <a:latin typeface="Poppins"/>
              </a:rPr>
              <a:t>Mother: Anh Nguyen</a:t>
            </a:r>
          </a:p>
          <a:p>
            <a:pPr algn="ctr">
              <a:lnSpc>
                <a:spcPts val="5495"/>
              </a:lnSpc>
            </a:pPr>
            <a:endParaRPr lang="en-US" sz="3925" dirty="0">
              <a:solidFill>
                <a:srgbClr val="2A1E50"/>
              </a:solidFill>
              <a:latin typeface="Poppins"/>
            </a:endParaRPr>
          </a:p>
          <a:p>
            <a:pPr algn="ctr">
              <a:lnSpc>
                <a:spcPts val="5495"/>
              </a:lnSpc>
            </a:pPr>
            <a:r>
              <a:rPr lang="en-US" sz="3925" dirty="0">
                <a:solidFill>
                  <a:srgbClr val="2A1E50"/>
                </a:solidFill>
                <a:latin typeface="Poppins Bold"/>
              </a:rPr>
              <a:t>Positive Feedback: </a:t>
            </a:r>
          </a:p>
          <a:p>
            <a:pPr algn="ctr">
              <a:lnSpc>
                <a:spcPts val="5495"/>
              </a:lnSpc>
            </a:pPr>
            <a:endParaRPr lang="en-US" sz="3925" dirty="0">
              <a:solidFill>
                <a:srgbClr val="2A1E50"/>
              </a:solidFill>
              <a:latin typeface="Poppins Bold"/>
            </a:endParaRPr>
          </a:p>
          <a:p>
            <a:pPr algn="ctr">
              <a:lnSpc>
                <a:spcPts val="5495"/>
              </a:lnSpc>
            </a:pPr>
            <a:r>
              <a:rPr lang="en-US" sz="3925" dirty="0">
                <a:solidFill>
                  <a:srgbClr val="2A1E50"/>
                </a:solidFill>
                <a:latin typeface="Poppins"/>
              </a:rPr>
              <a:t>“</a:t>
            </a:r>
            <a:r>
              <a:rPr lang="en-US" sz="3925" dirty="0">
                <a:solidFill>
                  <a:srgbClr val="2A1E50"/>
                </a:solidFill>
                <a:latin typeface="Poppins Italics"/>
              </a:rPr>
              <a:t>This school is rated higher than other schools in the vicinity which was an important indicator in picking schools.”</a:t>
            </a:r>
          </a:p>
          <a:p>
            <a:pPr algn="ctr">
              <a:lnSpc>
                <a:spcPts val="5495"/>
              </a:lnSpc>
            </a:pPr>
            <a:endParaRPr lang="en-US" sz="3925" dirty="0">
              <a:solidFill>
                <a:srgbClr val="2A1E50"/>
              </a:solidFill>
              <a:latin typeface="Poppins Italics"/>
            </a:endParaRPr>
          </a:p>
          <a:p>
            <a:pPr algn="ctr">
              <a:lnSpc>
                <a:spcPts val="5495"/>
              </a:lnSpc>
            </a:pPr>
            <a:r>
              <a:rPr lang="en-US" sz="3925" dirty="0">
                <a:solidFill>
                  <a:srgbClr val="2A1E50"/>
                </a:solidFill>
                <a:latin typeface="Poppins Italics"/>
              </a:rPr>
              <a:t>“I love that the school recognises the kid's efforts through Sports Awards and Star of the Day.”</a:t>
            </a:r>
          </a:p>
          <a:p>
            <a:pPr algn="ctr">
              <a:lnSpc>
                <a:spcPts val="5495"/>
              </a:lnSpc>
            </a:pPr>
            <a:endParaRPr lang="en-US" sz="3925" dirty="0">
              <a:solidFill>
                <a:srgbClr val="2A1E50"/>
              </a:solidFill>
              <a:latin typeface="Poppins Italics"/>
            </a:endParaRPr>
          </a:p>
        </p:txBody>
      </p:sp>
      <p:sp>
        <p:nvSpPr>
          <p:cNvPr id="4" name="Freeform 4"/>
          <p:cNvSpPr/>
          <p:nvPr/>
        </p:nvSpPr>
        <p:spPr>
          <a:xfrm rot="-1411827">
            <a:off x="1959395" y="722518"/>
            <a:ext cx="2129968" cy="2385911"/>
          </a:xfrm>
          <a:custGeom>
            <a:avLst/>
            <a:gdLst/>
            <a:ahLst/>
            <a:cxnLst/>
            <a:rect l="l" t="t" r="r" b="b"/>
            <a:pathLst>
              <a:path w="2129968" h="2385911">
                <a:moveTo>
                  <a:pt x="0" y="0"/>
                </a:moveTo>
                <a:lnTo>
                  <a:pt x="2129968" y="0"/>
                </a:lnTo>
                <a:lnTo>
                  <a:pt x="2129968" y="2385911"/>
                </a:lnTo>
                <a:lnTo>
                  <a:pt x="0" y="2385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893317" y="132953"/>
            <a:ext cx="7410208" cy="2344320"/>
          </a:xfrm>
          <a:custGeom>
            <a:avLst/>
            <a:gdLst/>
            <a:ahLst/>
            <a:cxnLst/>
            <a:rect l="l" t="t" r="r" b="b"/>
            <a:pathLst>
              <a:path w="7410208" h="2344320">
                <a:moveTo>
                  <a:pt x="0" y="0"/>
                </a:moveTo>
                <a:lnTo>
                  <a:pt x="7410208" y="0"/>
                </a:lnTo>
                <a:lnTo>
                  <a:pt x="7410208" y="2344320"/>
                </a:lnTo>
                <a:lnTo>
                  <a:pt x="0" y="23443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  <p:sp>
        <p:nvSpPr>
          <p:cNvPr id="6" name="Freeform 6"/>
          <p:cNvSpPr/>
          <p:nvPr/>
        </p:nvSpPr>
        <p:spPr>
          <a:xfrm>
            <a:off x="5363328" y="4521641"/>
            <a:ext cx="855535" cy="774259"/>
          </a:xfrm>
          <a:custGeom>
            <a:avLst/>
            <a:gdLst/>
            <a:ahLst/>
            <a:cxnLst/>
            <a:rect l="l" t="t" r="r" b="b"/>
            <a:pathLst>
              <a:path w="855535" h="774259">
                <a:moveTo>
                  <a:pt x="0" y="0"/>
                </a:moveTo>
                <a:lnTo>
                  <a:pt x="855534" y="0"/>
                </a:lnTo>
                <a:lnTo>
                  <a:pt x="855534" y="774259"/>
                </a:lnTo>
                <a:lnTo>
                  <a:pt x="0" y="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D82C9C4-CDB6-3845-8818-074EDE18C304}"/>
              </a:ext>
            </a:extLst>
          </p:cNvPr>
          <p:cNvSpPr/>
          <p:nvPr/>
        </p:nvSpPr>
        <p:spPr>
          <a:xfrm rot="20942923">
            <a:off x="15482311" y="737604"/>
            <a:ext cx="1626632" cy="5663142"/>
          </a:xfrm>
          <a:custGeom>
            <a:avLst/>
            <a:gdLst/>
            <a:ahLst/>
            <a:cxnLst/>
            <a:rect l="l" t="t" r="r" b="b"/>
            <a:pathLst>
              <a:path w="7216176" h="7710963">
                <a:moveTo>
                  <a:pt x="0" y="0"/>
                </a:moveTo>
                <a:lnTo>
                  <a:pt x="7216176" y="0"/>
                </a:lnTo>
                <a:lnTo>
                  <a:pt x="7216176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52025" t="-24615" r="-166163" b="-31068"/>
            </a:stretch>
          </a:blipFill>
        </p:spPr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95243254-790E-5746-9D87-FE2634FE8135}"/>
              </a:ext>
            </a:extLst>
          </p:cNvPr>
          <p:cNvSpPr/>
          <p:nvPr/>
        </p:nvSpPr>
        <p:spPr>
          <a:xfrm>
            <a:off x="16700980" y="3363862"/>
            <a:ext cx="1798683" cy="1544908"/>
          </a:xfrm>
          <a:custGeom>
            <a:avLst/>
            <a:gdLst/>
            <a:ahLst/>
            <a:cxnLst/>
            <a:rect l="l" t="t" r="r" b="b"/>
            <a:pathLst>
              <a:path w="2599599" h="2294146">
                <a:moveTo>
                  <a:pt x="0" y="0"/>
                </a:moveTo>
                <a:lnTo>
                  <a:pt x="2599599" y="0"/>
                </a:lnTo>
                <a:lnTo>
                  <a:pt x="2599599" y="2294146"/>
                </a:lnTo>
                <a:lnTo>
                  <a:pt x="0" y="22941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9575" y="132353"/>
            <a:ext cx="8095110" cy="2560998"/>
          </a:xfrm>
          <a:custGeom>
            <a:avLst/>
            <a:gdLst/>
            <a:ahLst/>
            <a:cxnLst/>
            <a:rect l="l" t="t" r="r" b="b"/>
            <a:pathLst>
              <a:path w="8095110" h="2560998">
                <a:moveTo>
                  <a:pt x="0" y="0"/>
                </a:moveTo>
                <a:lnTo>
                  <a:pt x="8095110" y="0"/>
                </a:lnTo>
                <a:lnTo>
                  <a:pt x="8095110" y="2560999"/>
                </a:lnTo>
                <a:lnTo>
                  <a:pt x="0" y="25609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34743" y="718343"/>
            <a:ext cx="7584100" cy="1874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999"/>
              </a:lnSpc>
            </a:pPr>
            <a:r>
              <a:rPr lang="en-US" sz="13999" dirty="0">
                <a:solidFill>
                  <a:srgbClr val="C94741"/>
                </a:solidFill>
                <a:latin typeface="Moonlight Bold"/>
              </a:rPr>
              <a:t>Stevens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97384" y="2698135"/>
            <a:ext cx="7221459" cy="1218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b="1">
                <a:solidFill>
                  <a:srgbClr val="2A1E50"/>
                </a:solidFill>
                <a:latin typeface="Poppins Bold"/>
              </a:rPr>
              <a:t>Monica (Year 1)</a:t>
            </a:r>
          </a:p>
          <a:p>
            <a:pPr algn="ctr">
              <a:lnSpc>
                <a:spcPts val="4760"/>
              </a:lnSpc>
            </a:pPr>
            <a:r>
              <a:rPr lang="en-US" sz="3400" dirty="0">
                <a:solidFill>
                  <a:srgbClr val="2A1E50"/>
                </a:solidFill>
                <a:latin typeface="Poppins"/>
              </a:rPr>
              <a:t>Mother: Aki Stevens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17333" y="4030999"/>
            <a:ext cx="9864249" cy="6319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11"/>
              </a:lnSpc>
            </a:pPr>
            <a:r>
              <a:rPr lang="en-US" sz="3222" dirty="0">
                <a:solidFill>
                  <a:srgbClr val="2A1E50"/>
                </a:solidFill>
                <a:latin typeface="Poppins Bold"/>
              </a:rPr>
              <a:t>Positive Feedback: </a:t>
            </a:r>
          </a:p>
          <a:p>
            <a:pPr algn="ctr">
              <a:lnSpc>
                <a:spcPts val="4511"/>
              </a:lnSpc>
            </a:pPr>
            <a:r>
              <a:rPr lang="en-US" sz="3222" dirty="0">
                <a:solidFill>
                  <a:srgbClr val="2A1E50"/>
                </a:solidFill>
                <a:latin typeface="Poppins Italics"/>
              </a:rPr>
              <a:t>“Events that involve parents like this (Open Night) are good.”</a:t>
            </a:r>
          </a:p>
          <a:p>
            <a:pPr algn="ctr">
              <a:lnSpc>
                <a:spcPts val="4511"/>
              </a:lnSpc>
            </a:pPr>
            <a:endParaRPr lang="en-US" sz="3222" dirty="0">
              <a:solidFill>
                <a:srgbClr val="2A1E50"/>
              </a:solidFill>
              <a:latin typeface="Poppins Italics"/>
            </a:endParaRPr>
          </a:p>
          <a:p>
            <a:pPr algn="ctr">
              <a:lnSpc>
                <a:spcPts val="4511"/>
              </a:lnSpc>
            </a:pPr>
            <a:r>
              <a:rPr lang="en-US" sz="3222" dirty="0">
                <a:solidFill>
                  <a:srgbClr val="2A1E50"/>
                </a:solidFill>
                <a:latin typeface="Poppins Italics"/>
              </a:rPr>
              <a:t>“The staff are wonderful, Monica loves when they greet her in the mornings with her name. They really make good connections. ”</a:t>
            </a:r>
          </a:p>
          <a:p>
            <a:pPr algn="ctr">
              <a:lnSpc>
                <a:spcPts val="4511"/>
              </a:lnSpc>
            </a:pPr>
            <a:endParaRPr lang="en-US" sz="3222" dirty="0">
              <a:solidFill>
                <a:srgbClr val="2A1E50"/>
              </a:solidFill>
              <a:latin typeface="Poppins Italics"/>
            </a:endParaRPr>
          </a:p>
          <a:p>
            <a:pPr algn="ctr">
              <a:lnSpc>
                <a:spcPts val="4511"/>
              </a:lnSpc>
            </a:pPr>
            <a:r>
              <a:rPr lang="en-US" sz="3222" dirty="0">
                <a:solidFill>
                  <a:srgbClr val="2A1E50"/>
                </a:solidFill>
                <a:latin typeface="Poppins Italics"/>
              </a:rPr>
              <a:t>“I follow both Instagram and Facebook and they keep me informed about events, which I like.”</a:t>
            </a:r>
          </a:p>
        </p:txBody>
      </p:sp>
      <p:sp>
        <p:nvSpPr>
          <p:cNvPr id="6" name="Freeform 6"/>
          <p:cNvSpPr/>
          <p:nvPr/>
        </p:nvSpPr>
        <p:spPr>
          <a:xfrm>
            <a:off x="11087100" y="451643"/>
            <a:ext cx="6604993" cy="8806657"/>
          </a:xfrm>
          <a:custGeom>
            <a:avLst/>
            <a:gdLst/>
            <a:ahLst/>
            <a:cxnLst/>
            <a:rect l="l" t="t" r="r" b="b"/>
            <a:pathLst>
              <a:path w="6604993" h="8806657">
                <a:moveTo>
                  <a:pt x="0" y="0"/>
                </a:moveTo>
                <a:lnTo>
                  <a:pt x="6604993" y="0"/>
                </a:lnTo>
                <a:lnTo>
                  <a:pt x="6604993" y="8806657"/>
                </a:lnTo>
                <a:lnTo>
                  <a:pt x="0" y="88066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460248" y="8442227"/>
            <a:ext cx="1827752" cy="1823182"/>
          </a:xfrm>
          <a:custGeom>
            <a:avLst/>
            <a:gdLst/>
            <a:ahLst/>
            <a:cxnLst/>
            <a:rect l="l" t="t" r="r" b="b"/>
            <a:pathLst>
              <a:path w="1827752" h="1823182">
                <a:moveTo>
                  <a:pt x="0" y="0"/>
                </a:moveTo>
                <a:lnTo>
                  <a:pt x="1827752" y="0"/>
                </a:lnTo>
                <a:lnTo>
                  <a:pt x="1827752" y="1823183"/>
                </a:lnTo>
                <a:lnTo>
                  <a:pt x="0" y="18231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1087100" y="9163050"/>
            <a:ext cx="6859558" cy="110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>
                <a:solidFill>
                  <a:srgbClr val="2A1E50"/>
                </a:solidFill>
                <a:latin typeface="Poppins"/>
              </a:rPr>
              <a:t>Monica Stevens</a:t>
            </a:r>
          </a:p>
          <a:p>
            <a:pPr algn="ctr">
              <a:lnSpc>
                <a:spcPts val="4340"/>
              </a:lnSpc>
            </a:pPr>
            <a:r>
              <a:rPr lang="en-US" sz="3100">
                <a:solidFill>
                  <a:srgbClr val="2A1E50"/>
                </a:solidFill>
                <a:latin typeface="Poppins"/>
              </a:rPr>
              <a:t>A1</a:t>
            </a:r>
          </a:p>
        </p:txBody>
      </p:sp>
      <p:sp>
        <p:nvSpPr>
          <p:cNvPr id="9" name="Freeform 9"/>
          <p:cNvSpPr/>
          <p:nvPr/>
        </p:nvSpPr>
        <p:spPr>
          <a:xfrm rot="-1295497">
            <a:off x="9922062" y="492430"/>
            <a:ext cx="3200400" cy="1784223"/>
          </a:xfrm>
          <a:custGeom>
            <a:avLst/>
            <a:gdLst/>
            <a:ahLst/>
            <a:cxnLst/>
            <a:rect l="l" t="t" r="r" b="b"/>
            <a:pathLst>
              <a:path w="3200400" h="1784223">
                <a:moveTo>
                  <a:pt x="0" y="0"/>
                </a:moveTo>
                <a:lnTo>
                  <a:pt x="3200400" y="0"/>
                </a:lnTo>
                <a:lnTo>
                  <a:pt x="3200400" y="1784223"/>
                </a:lnTo>
                <a:lnTo>
                  <a:pt x="0" y="17842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366128" y="3916699"/>
            <a:ext cx="855535" cy="774259"/>
          </a:xfrm>
          <a:custGeom>
            <a:avLst/>
            <a:gdLst/>
            <a:ahLst/>
            <a:cxnLst/>
            <a:rect l="l" t="t" r="r" b="b"/>
            <a:pathLst>
              <a:path w="855535" h="774259">
                <a:moveTo>
                  <a:pt x="0" y="0"/>
                </a:moveTo>
                <a:lnTo>
                  <a:pt x="855534" y="0"/>
                </a:lnTo>
                <a:lnTo>
                  <a:pt x="855534" y="774259"/>
                </a:lnTo>
                <a:lnTo>
                  <a:pt x="0" y="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2871" y="808662"/>
            <a:ext cx="8606120" cy="2722663"/>
          </a:xfrm>
          <a:custGeom>
            <a:avLst/>
            <a:gdLst/>
            <a:ahLst/>
            <a:cxnLst/>
            <a:rect l="l" t="t" r="r" b="b"/>
            <a:pathLst>
              <a:path w="8606120" h="2722663">
                <a:moveTo>
                  <a:pt x="0" y="0"/>
                </a:moveTo>
                <a:lnTo>
                  <a:pt x="8606119" y="0"/>
                </a:lnTo>
                <a:lnTo>
                  <a:pt x="8606119" y="2722663"/>
                </a:lnTo>
                <a:lnTo>
                  <a:pt x="0" y="27226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33880" y="1367703"/>
            <a:ext cx="7584100" cy="1756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672"/>
              </a:lnSpc>
            </a:pPr>
            <a:r>
              <a:rPr lang="en-US" sz="13672">
                <a:solidFill>
                  <a:srgbClr val="C94741"/>
                </a:solidFill>
                <a:latin typeface="Moonlight Bold"/>
              </a:rPr>
              <a:t>Balbin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-178056" y="3533788"/>
            <a:ext cx="10420773" cy="4871722"/>
            <a:chOff x="0" y="-133349"/>
            <a:chExt cx="13894363" cy="6495629"/>
          </a:xfrm>
        </p:grpSpPr>
        <p:sp>
          <p:nvSpPr>
            <p:cNvPr id="5" name="Freeform 5"/>
            <p:cNvSpPr/>
            <p:nvPr/>
          </p:nvSpPr>
          <p:spPr>
            <a:xfrm>
              <a:off x="1836116" y="3141687"/>
              <a:ext cx="1364026" cy="1242969"/>
            </a:xfrm>
            <a:custGeom>
              <a:avLst/>
              <a:gdLst/>
              <a:ahLst/>
              <a:cxnLst/>
              <a:rect l="l" t="t" r="r" b="b"/>
              <a:pathLst>
                <a:path w="1364026" h="1242969">
                  <a:moveTo>
                    <a:pt x="0" y="0"/>
                  </a:moveTo>
                  <a:lnTo>
                    <a:pt x="1364026" y="0"/>
                  </a:lnTo>
                  <a:lnTo>
                    <a:pt x="1364026" y="1242969"/>
                  </a:lnTo>
                  <a:lnTo>
                    <a:pt x="0" y="1242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340323" y="3285112"/>
              <a:ext cx="13554040" cy="30771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09"/>
                </a:lnSpc>
              </a:pPr>
              <a:r>
                <a:rPr lang="en-US" sz="4363" dirty="0">
                  <a:solidFill>
                    <a:srgbClr val="2A1E50"/>
                  </a:solidFill>
                  <a:latin typeface="Poppins Bold"/>
                </a:rPr>
                <a:t>Positive Feedback: </a:t>
              </a:r>
            </a:p>
            <a:p>
              <a:pPr algn="ctr">
                <a:lnSpc>
                  <a:spcPts val="6109"/>
                </a:lnSpc>
              </a:pPr>
              <a:r>
                <a:rPr lang="en-US" sz="4363" dirty="0">
                  <a:solidFill>
                    <a:srgbClr val="2A1E50"/>
                  </a:solidFill>
                  <a:latin typeface="Poppins Italics"/>
                </a:rPr>
                <a:t>“I like how students and teachers are both friendly.”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33349"/>
              <a:ext cx="13554039" cy="20341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09"/>
                </a:lnSpc>
              </a:pPr>
              <a:r>
                <a:rPr lang="en-US" sz="4350" b="1">
                  <a:solidFill>
                    <a:srgbClr val="2A1E50"/>
                  </a:solidFill>
                  <a:latin typeface="Poppins Bold"/>
                </a:rPr>
                <a:t>Zeus Andrei Balbin (Kindy 2)</a:t>
              </a:r>
              <a:endParaRPr lang="en-US" sz="4350" b="1">
                <a:solidFill>
                  <a:srgbClr val="2A1E50"/>
                </a:solidFill>
                <a:latin typeface="Poppins Bold"/>
                <a:cs typeface="Poppins Bold"/>
              </a:endParaRPr>
            </a:p>
            <a:p>
              <a:pPr algn="ctr">
                <a:lnSpc>
                  <a:spcPts val="6109"/>
                </a:lnSpc>
              </a:pPr>
              <a:r>
                <a:rPr lang="en-US" sz="4363">
                  <a:solidFill>
                    <a:srgbClr val="2A1E50"/>
                  </a:solidFill>
                  <a:latin typeface="Poppins"/>
                </a:rPr>
                <a:t>Mother: Manilyn Balbin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0811042" y="1282766"/>
            <a:ext cx="5593174" cy="7975534"/>
          </a:xfrm>
          <a:custGeom>
            <a:avLst/>
            <a:gdLst/>
            <a:ahLst/>
            <a:cxnLst/>
            <a:rect l="l" t="t" r="r" b="b"/>
            <a:pathLst>
              <a:path w="5593174" h="7975534">
                <a:moveTo>
                  <a:pt x="0" y="0"/>
                </a:moveTo>
                <a:lnTo>
                  <a:pt x="5593174" y="0"/>
                </a:lnTo>
                <a:lnTo>
                  <a:pt x="5593174" y="7975534"/>
                </a:lnTo>
                <a:lnTo>
                  <a:pt x="0" y="79755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194" t="-13010" r="-17665"/>
            </a:stretch>
          </a:blipFill>
        </p:spPr>
      </p:sp>
      <p:sp>
        <p:nvSpPr>
          <p:cNvPr id="9" name="Freeform 9"/>
          <p:cNvSpPr/>
          <p:nvPr/>
        </p:nvSpPr>
        <p:spPr>
          <a:xfrm rot="2056034">
            <a:off x="13364468" y="602000"/>
            <a:ext cx="4606016" cy="1899982"/>
          </a:xfrm>
          <a:custGeom>
            <a:avLst/>
            <a:gdLst/>
            <a:ahLst/>
            <a:cxnLst/>
            <a:rect l="l" t="t" r="r" b="b"/>
            <a:pathLst>
              <a:path w="4606016" h="1899982">
                <a:moveTo>
                  <a:pt x="0" y="0"/>
                </a:moveTo>
                <a:lnTo>
                  <a:pt x="4606016" y="0"/>
                </a:lnTo>
                <a:lnTo>
                  <a:pt x="4606016" y="1899982"/>
                </a:lnTo>
                <a:lnTo>
                  <a:pt x="0" y="18999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94913">
            <a:off x="84506" y="8266037"/>
            <a:ext cx="2949016" cy="1644077"/>
          </a:xfrm>
          <a:custGeom>
            <a:avLst/>
            <a:gdLst/>
            <a:ahLst/>
            <a:cxnLst/>
            <a:rect l="l" t="t" r="r" b="b"/>
            <a:pathLst>
              <a:path w="2949016" h="1644077">
                <a:moveTo>
                  <a:pt x="0" y="0"/>
                </a:moveTo>
                <a:lnTo>
                  <a:pt x="2949017" y="0"/>
                </a:lnTo>
                <a:lnTo>
                  <a:pt x="2949017" y="1644077"/>
                </a:lnTo>
                <a:lnTo>
                  <a:pt x="0" y="164407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7880" y="175291"/>
            <a:ext cx="8606120" cy="2722663"/>
          </a:xfrm>
          <a:custGeom>
            <a:avLst/>
            <a:gdLst/>
            <a:ahLst/>
            <a:cxnLst/>
            <a:rect l="l" t="t" r="r" b="b"/>
            <a:pathLst>
              <a:path w="8606120" h="2722663">
                <a:moveTo>
                  <a:pt x="0" y="0"/>
                </a:moveTo>
                <a:lnTo>
                  <a:pt x="8606120" y="0"/>
                </a:lnTo>
                <a:lnTo>
                  <a:pt x="8606120" y="2722664"/>
                </a:lnTo>
                <a:lnTo>
                  <a:pt x="0" y="2722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67570" y="679348"/>
            <a:ext cx="7584100" cy="2115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471"/>
              </a:lnSpc>
            </a:pPr>
            <a:r>
              <a:rPr lang="en-US" sz="16471">
                <a:solidFill>
                  <a:srgbClr val="C94741"/>
                </a:solidFill>
                <a:latin typeface="Moonlight Bold"/>
              </a:rPr>
              <a:t>Austria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9817" y="2951456"/>
            <a:ext cx="10401300" cy="12078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6"/>
              </a:lnSpc>
            </a:pPr>
            <a:r>
              <a:rPr lang="en-US" sz="3350" b="1" err="1">
                <a:solidFill>
                  <a:srgbClr val="2A1E50"/>
                </a:solidFill>
                <a:latin typeface="Poppins Bold"/>
              </a:rPr>
              <a:t>Jolance</a:t>
            </a:r>
            <a:r>
              <a:rPr lang="en-US" sz="3350" b="1">
                <a:solidFill>
                  <a:srgbClr val="2A1E50"/>
                </a:solidFill>
                <a:latin typeface="Poppins Bold"/>
              </a:rPr>
              <a:t> (Year 1) and Allen (Year 2)</a:t>
            </a:r>
          </a:p>
          <a:p>
            <a:pPr algn="ctr">
              <a:lnSpc>
                <a:spcPts val="4756"/>
              </a:lnSpc>
            </a:pPr>
            <a:r>
              <a:rPr lang="en-US" sz="3397">
                <a:solidFill>
                  <a:srgbClr val="2A1E50"/>
                </a:solidFill>
                <a:latin typeface="Poppins"/>
              </a:rPr>
              <a:t>Mother: Jocelyn Sales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37880" y="4640897"/>
            <a:ext cx="8690201" cy="5267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2"/>
              </a:lnSpc>
            </a:pPr>
            <a:r>
              <a:rPr lang="en-US" sz="3730" dirty="0">
                <a:solidFill>
                  <a:srgbClr val="2A1E50"/>
                </a:solidFill>
                <a:latin typeface="Poppins Bold"/>
              </a:rPr>
              <a:t>Positive Feedback: </a:t>
            </a:r>
          </a:p>
          <a:p>
            <a:pPr algn="ctr">
              <a:lnSpc>
                <a:spcPts val="5222"/>
              </a:lnSpc>
            </a:pPr>
            <a:r>
              <a:rPr lang="en-US" sz="3730" dirty="0">
                <a:solidFill>
                  <a:srgbClr val="2A1E50"/>
                </a:solidFill>
                <a:latin typeface="Poppins Italics"/>
              </a:rPr>
              <a:t>“The community is very good, all friendly kids. I particularly like the diverse a</a:t>
            </a:r>
            <a:r>
              <a:rPr lang="en-US" sz="3730" dirty="0">
                <a:solidFill>
                  <a:srgbClr val="2A1E50"/>
                </a:solidFill>
                <a:latin typeface="Poppins"/>
              </a:rPr>
              <a:t>nd safe environment.”</a:t>
            </a:r>
          </a:p>
          <a:p>
            <a:pPr algn="ctr">
              <a:lnSpc>
                <a:spcPts val="5222"/>
              </a:lnSpc>
            </a:pPr>
            <a:r>
              <a:rPr lang="en-US" sz="3730" dirty="0">
                <a:solidFill>
                  <a:srgbClr val="2A1E50"/>
                </a:solidFill>
                <a:latin typeface="Poppins Italics"/>
              </a:rPr>
              <a:t>“The staff are good, all friendly and easily approachable.”</a:t>
            </a:r>
          </a:p>
          <a:p>
            <a:pPr algn="ctr">
              <a:lnSpc>
                <a:spcPts val="5222"/>
              </a:lnSpc>
            </a:pPr>
            <a:r>
              <a:rPr lang="en-US" sz="3730" dirty="0">
                <a:solidFill>
                  <a:srgbClr val="2A1E50"/>
                </a:solidFill>
                <a:latin typeface="Poppins Italics"/>
              </a:rPr>
              <a:t>“I like the school facilities, like the labs, music room and LEGO club.”</a:t>
            </a:r>
          </a:p>
        </p:txBody>
      </p:sp>
      <p:sp>
        <p:nvSpPr>
          <p:cNvPr id="6" name="Freeform 6"/>
          <p:cNvSpPr/>
          <p:nvPr/>
        </p:nvSpPr>
        <p:spPr>
          <a:xfrm>
            <a:off x="1493755" y="4694399"/>
            <a:ext cx="726740" cy="662242"/>
          </a:xfrm>
          <a:custGeom>
            <a:avLst/>
            <a:gdLst/>
            <a:ahLst/>
            <a:cxnLst/>
            <a:rect l="l" t="t" r="r" b="b"/>
            <a:pathLst>
              <a:path w="726740" h="662242">
                <a:moveTo>
                  <a:pt x="0" y="0"/>
                </a:moveTo>
                <a:lnTo>
                  <a:pt x="726739" y="0"/>
                </a:lnTo>
                <a:lnTo>
                  <a:pt x="726739" y="662242"/>
                </a:lnTo>
                <a:lnTo>
                  <a:pt x="0" y="6622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342427" y="1315113"/>
            <a:ext cx="6916873" cy="8083056"/>
          </a:xfrm>
          <a:custGeom>
            <a:avLst/>
            <a:gdLst/>
            <a:ahLst/>
            <a:cxnLst/>
            <a:rect l="l" t="t" r="r" b="b"/>
            <a:pathLst>
              <a:path w="6916873" h="8083056">
                <a:moveTo>
                  <a:pt x="0" y="0"/>
                </a:moveTo>
                <a:lnTo>
                  <a:pt x="6916873" y="0"/>
                </a:lnTo>
                <a:lnTo>
                  <a:pt x="6916873" y="8083056"/>
                </a:lnTo>
                <a:lnTo>
                  <a:pt x="0" y="80830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4096"/>
            </a:stretch>
          </a:blipFill>
        </p:spPr>
      </p:sp>
      <p:sp>
        <p:nvSpPr>
          <p:cNvPr id="8" name="Freeform 8"/>
          <p:cNvSpPr/>
          <p:nvPr/>
        </p:nvSpPr>
        <p:spPr>
          <a:xfrm rot="1056833">
            <a:off x="15859962" y="7615354"/>
            <a:ext cx="2373915" cy="2367980"/>
          </a:xfrm>
          <a:custGeom>
            <a:avLst/>
            <a:gdLst/>
            <a:ahLst/>
            <a:cxnLst/>
            <a:rect l="l" t="t" r="r" b="b"/>
            <a:pathLst>
              <a:path w="2373915" h="2367980">
                <a:moveTo>
                  <a:pt x="0" y="0"/>
                </a:moveTo>
                <a:lnTo>
                  <a:pt x="2373916" y="0"/>
                </a:lnTo>
                <a:lnTo>
                  <a:pt x="2373916" y="2367980"/>
                </a:lnTo>
                <a:lnTo>
                  <a:pt x="0" y="23679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651</Words>
  <Application>Microsoft Office PowerPoint</Application>
  <PresentationFormat>Custom</PresentationFormat>
  <Paragraphs>95</Paragraphs>
  <Slides>15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Moonlight Bold</vt:lpstr>
      <vt:lpstr>Arial</vt:lpstr>
      <vt:lpstr>Poppins Italics</vt:lpstr>
      <vt:lpstr>Poppins</vt:lpstr>
      <vt:lpstr>Moonlight</vt:lpstr>
      <vt:lpstr>Poppins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Illustration Brainstorm Presentation</dc:title>
  <cp:lastModifiedBy>BELL Jacqueline [South Thornlie Primary School]</cp:lastModifiedBy>
  <cp:revision>11</cp:revision>
  <dcterms:created xsi:type="dcterms:W3CDTF">2006-08-16T00:00:00Z</dcterms:created>
  <dcterms:modified xsi:type="dcterms:W3CDTF">2023-09-14T06:02:42Z</dcterms:modified>
  <dc:identifier>DAFshUks53M</dc:identifier>
</cp:coreProperties>
</file>